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37"/>
  </p:notesMasterIdLst>
  <p:handoutMasterIdLst>
    <p:handoutMasterId r:id="rId38"/>
  </p:handoutMasterIdLst>
  <p:sldIdLst>
    <p:sldId id="363" r:id="rId5"/>
    <p:sldId id="430" r:id="rId6"/>
    <p:sldId id="516" r:id="rId7"/>
    <p:sldId id="511" r:id="rId8"/>
    <p:sldId id="517" r:id="rId9"/>
    <p:sldId id="532" r:id="rId10"/>
    <p:sldId id="533" r:id="rId11"/>
    <p:sldId id="465" r:id="rId12"/>
    <p:sldId id="485" r:id="rId13"/>
    <p:sldId id="486" r:id="rId14"/>
    <p:sldId id="524" r:id="rId15"/>
    <p:sldId id="526" r:id="rId16"/>
    <p:sldId id="530" r:id="rId17"/>
    <p:sldId id="484" r:id="rId18"/>
    <p:sldId id="476" r:id="rId19"/>
    <p:sldId id="519" r:id="rId20"/>
    <p:sldId id="520" r:id="rId21"/>
    <p:sldId id="521" r:id="rId22"/>
    <p:sldId id="522" r:id="rId23"/>
    <p:sldId id="523" r:id="rId24"/>
    <p:sldId id="509" r:id="rId25"/>
    <p:sldId id="442" r:id="rId26"/>
    <p:sldId id="531" r:id="rId27"/>
    <p:sldId id="444" r:id="rId28"/>
    <p:sldId id="443" r:id="rId29"/>
    <p:sldId id="412" r:id="rId30"/>
    <p:sldId id="477" r:id="rId31"/>
    <p:sldId id="527" r:id="rId32"/>
    <p:sldId id="449" r:id="rId33"/>
    <p:sldId id="451" r:id="rId34"/>
    <p:sldId id="452" r:id="rId35"/>
    <p:sldId id="50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7" name="Rosemary Collins" initials="RC" lastIdx="32" clrIdx="7"/>
  <p:cmAuthor id="1" name="Amy Bitterman" initials="AB" lastIdx="30" clrIdx="1"/>
  <p:cmAuthor id="8" name="Amanda Pierce" initials="AP" lastIdx="7" clrIdx="8">
    <p:extLst>
      <p:ext uri="{19B8F6BF-5375-455C-9EA6-DF929625EA0E}">
        <p15:presenceInfo xmlns:p15="http://schemas.microsoft.com/office/powerpoint/2012/main" userId="S-1-5-21-2083667071-1112689225-1550850067-28812" providerId="AD"/>
      </p:ext>
    </p:extLst>
  </p:cmAuthor>
  <p:cmAuthor id="2" name="U.S. Department of Education" initials="UDoE" lastIdx="19" clrIdx="2"/>
  <p:cmAuthor id="3" name="BDJ" initials="BDJ" lastIdx="1" clrIdx="3"/>
  <p:cmAuthor id="4" name="Michelle Bloom" initials="MB" lastIdx="8" clrIdx="4"/>
  <p:cmAuthor id="5" name="Michelle Bloom" initials="MB [2]" lastIdx="1" clrIdx="5"/>
  <p:cmAuthor id="6" name="Aaron Petrillo" initials="AP" lastIdx="2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8AD"/>
    <a:srgbClr val="243352"/>
    <a:srgbClr val="BCC9E2"/>
    <a:srgbClr val="1E6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2" autoAdjust="0"/>
    <p:restoredTop sz="87203" autoAdjust="0"/>
  </p:normalViewPr>
  <p:slideViewPr>
    <p:cSldViewPr>
      <p:cViewPr>
        <p:scale>
          <a:sx n="100" d="100"/>
          <a:sy n="100" d="100"/>
        </p:scale>
        <p:origin x="180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10"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2/2/2021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2/2/2021</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opening the record of a participant already entered.</a:t>
            </a:r>
          </a:p>
        </p:txBody>
      </p:sp>
      <p:sp>
        <p:nvSpPr>
          <p:cNvPr id="4" name="Slide Number Placeholder 3"/>
          <p:cNvSpPr>
            <a:spLocks noGrp="1"/>
          </p:cNvSpPr>
          <p:nvPr>
            <p:ph type="sldNum" sz="quarter" idx="10"/>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412722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opening the record of a participant already entered.</a:t>
            </a:r>
          </a:p>
        </p:txBody>
      </p:sp>
      <p:sp>
        <p:nvSpPr>
          <p:cNvPr id="4" name="Slide Number Placeholder 3"/>
          <p:cNvSpPr>
            <a:spLocks noGrp="1"/>
          </p:cNvSpPr>
          <p:nvPr>
            <p:ph type="sldNum" sz="quarter" idx="10"/>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204020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Participants employed</a:t>
            </a:r>
            <a:r>
              <a:rPr lang="en-US" altLang="en-US" baseline="0" dirty="0"/>
              <a:t> in eligible positions should </a:t>
            </a:r>
            <a:r>
              <a:rPr lang="en-US" altLang="en-US" dirty="0"/>
              <a:t>enter</a:t>
            </a:r>
            <a:r>
              <a:rPr lang="en-US" altLang="en-US" baseline="0" dirty="0"/>
              <a:t> </a:t>
            </a:r>
            <a:r>
              <a:rPr lang="en-US" altLang="en-US" dirty="0"/>
              <a:t>employment information so that there is complete and high-quality data to report for the performance measures and the participants can receive credit towards their service payback.  Participants who do not submit eligible employment information that is verified by their employer by the time their service payback must be fulfilled are not in compliance and will be referred to ARBMD for repayment.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390396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544">
              <a:defRPr/>
            </a:pPr>
            <a:r>
              <a:rPr lang="en-US" dirty="0"/>
              <a:t>Make</a:t>
            </a:r>
            <a:r>
              <a:rPr lang="en-US" baseline="0" dirty="0"/>
              <a:t> sure by the deadline of April 1, 2021 you enter/update and submit records for all currently enrolled participants and participants who have graduated or exited prior to completion since your last update to the system. </a:t>
            </a:r>
            <a:r>
              <a:rPr lang="en-US" dirty="0"/>
              <a:t>You</a:t>
            </a:r>
            <a:r>
              <a:rPr lang="en-US" baseline="0" dirty="0"/>
              <a:t> do not need to update records for participants you have already submitted as graduated or exited prior to completion.  In fact, once you have submitted a record for a participant with a status of graduated/completed or exited prior to completion you will not be able to edit the record.  If you need to make any changes to these records please contact the Help Desk.</a:t>
            </a:r>
          </a:p>
          <a:p>
            <a:pPr defTabSz="923544">
              <a:defRPr/>
            </a:pPr>
            <a:endParaRPr lang="en-US" baseline="0" dirty="0"/>
          </a:p>
          <a:p>
            <a:pPr defTabSz="923544">
              <a:defRPr/>
            </a:pPr>
            <a:r>
              <a:rPr lang="en-US" b="1" i="1" baseline="0" dirty="0">
                <a:solidFill>
                  <a:srgbClr val="FF0000"/>
                </a:solidFill>
              </a:rPr>
              <a:t>Make sure you have no participants in a pending status by the deadline.  Participants cannot be left in a pending status for more than 30 days.</a:t>
            </a:r>
          </a:p>
          <a:p>
            <a:pPr defTabSz="923544">
              <a:defRPr/>
            </a:pPr>
            <a:endParaRPr lang="en-US" baseline="0" dirty="0"/>
          </a:p>
          <a:p>
            <a:pPr defTabSz="923544">
              <a:defRPr/>
            </a:pPr>
            <a:r>
              <a:rPr lang="en-US" b="1" i="1" dirty="0">
                <a:solidFill>
                  <a:srgbClr val="FF0000"/>
                </a:solidFill>
              </a:rPr>
              <a:t>All noncompliant grantees will be reported to OIE. Project Officers will contact then be contacting each project director of grants that have not submitted all participant data to determine what barriers are preventing the grantee from submitting their participant data as required and in a timely manner.</a:t>
            </a:r>
          </a:p>
          <a:p>
            <a:pPr defTabSz="923544">
              <a:defRPr/>
            </a:pPr>
            <a:endParaRPr lang="en-US" dirty="0"/>
          </a:p>
          <a:p>
            <a:pPr defTabSz="923544">
              <a:defRPr/>
            </a:pPr>
            <a:r>
              <a:rPr lang="en-US" dirty="0"/>
              <a:t>According to section 75.217(d)(3)(ii), the Secretary can consider the failure to submit participant data in a timely fashion in determining your project’s ability to obtain future grants from OIE or under any other Department program.</a:t>
            </a:r>
          </a:p>
          <a:p>
            <a:pPr defTabSz="923544">
              <a:defRPr/>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14</a:t>
            </a:fld>
            <a:endParaRPr lang="en-US" dirty="0"/>
          </a:p>
        </p:txBody>
      </p:sp>
    </p:spTree>
    <p:extLst>
      <p:ext uri="{BB962C8B-B14F-4D97-AF65-F5344CB8AC3E}">
        <p14:creationId xmlns:p14="http://schemas.microsoft.com/office/powerpoint/2010/main" val="109280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0380" indent="-288608">
              <a:defRPr>
                <a:solidFill>
                  <a:schemeClr val="tx1"/>
                </a:solidFill>
                <a:latin typeface="Franklin Gothic Book" pitchFamily="34" charset="0"/>
              </a:defRPr>
            </a:lvl2pPr>
            <a:lvl3pPr marL="1154430" indent="-230886">
              <a:defRPr>
                <a:solidFill>
                  <a:schemeClr val="tx1"/>
                </a:solidFill>
                <a:latin typeface="Franklin Gothic Book" pitchFamily="34" charset="0"/>
              </a:defRPr>
            </a:lvl3pPr>
            <a:lvl4pPr marL="1616202" indent="-230886">
              <a:defRPr>
                <a:solidFill>
                  <a:schemeClr val="tx1"/>
                </a:solidFill>
                <a:latin typeface="Franklin Gothic Book" pitchFamily="34" charset="0"/>
              </a:defRPr>
            </a:lvl4pPr>
            <a:lvl5pPr marL="2077974" indent="-230886">
              <a:defRPr>
                <a:solidFill>
                  <a:schemeClr val="tx1"/>
                </a:solidFill>
                <a:latin typeface="Franklin Gothic Book" pitchFamily="34" charset="0"/>
              </a:defRPr>
            </a:lvl5pPr>
            <a:lvl6pPr marL="2539746" indent="-230886" fontAlgn="base">
              <a:spcBef>
                <a:spcPct val="0"/>
              </a:spcBef>
              <a:spcAft>
                <a:spcPct val="0"/>
              </a:spcAft>
              <a:defRPr>
                <a:solidFill>
                  <a:schemeClr val="tx1"/>
                </a:solidFill>
                <a:latin typeface="Franklin Gothic Book" pitchFamily="34" charset="0"/>
              </a:defRPr>
            </a:lvl6pPr>
            <a:lvl7pPr marL="3001518" indent="-230886" fontAlgn="base">
              <a:spcBef>
                <a:spcPct val="0"/>
              </a:spcBef>
              <a:spcAft>
                <a:spcPct val="0"/>
              </a:spcAft>
              <a:defRPr>
                <a:solidFill>
                  <a:schemeClr val="tx1"/>
                </a:solidFill>
                <a:latin typeface="Franklin Gothic Book" pitchFamily="34" charset="0"/>
              </a:defRPr>
            </a:lvl7pPr>
            <a:lvl8pPr marL="3463290" indent="-230886" fontAlgn="base">
              <a:spcBef>
                <a:spcPct val="0"/>
              </a:spcBef>
              <a:spcAft>
                <a:spcPct val="0"/>
              </a:spcAft>
              <a:defRPr>
                <a:solidFill>
                  <a:schemeClr val="tx1"/>
                </a:solidFill>
                <a:latin typeface="Franklin Gothic Book" pitchFamily="34" charset="0"/>
              </a:defRPr>
            </a:lvl8pPr>
            <a:lvl9pPr marL="3925062" indent="-230886"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06E89B05-C967-4665-8214-9C6629DD73BC}" type="slidenum">
              <a:rPr lang="en-US" smtClean="0">
                <a:latin typeface="Calibri" pitchFamily="34" charset="0"/>
              </a:rPr>
              <a:pPr fontAlgn="base">
                <a:spcBef>
                  <a:spcPct val="0"/>
                </a:spcBef>
                <a:spcAft>
                  <a:spcPct val="0"/>
                </a:spcAft>
                <a:defRPr/>
              </a:pPr>
              <a:t>15</a:t>
            </a:fld>
            <a:endParaRPr lang="en-US" dirty="0">
              <a:latin typeface="Calibri" pitchFamily="34" charset="0"/>
            </a:endParaRPr>
          </a:p>
        </p:txBody>
      </p:sp>
      <p:sp>
        <p:nvSpPr>
          <p:cNvPr id="67589"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an OIE grantee, you are required to submit data for continuation funding and for other reporting, such as performance measures and service payback.  Failure to submit data or submit data on time can be considered in determining your ability to obtain future grants not only from OIE by from other Department programs.</a:t>
            </a:r>
          </a:p>
        </p:txBody>
      </p:sp>
    </p:spTree>
    <p:extLst>
      <p:ext uri="{BB962C8B-B14F-4D97-AF65-F5344CB8AC3E}">
        <p14:creationId xmlns:p14="http://schemas.microsoft.com/office/powerpoint/2010/main" val="126777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section, we will define security incidents within the context of the program (PDP) and how to avoid them. We will also cover what happens after a security incident occurs. </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319784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17</a:t>
            </a:fld>
            <a:endParaRPr lang="en-US" dirty="0"/>
          </a:p>
        </p:txBody>
      </p:sp>
    </p:spTree>
    <p:extLst>
      <p:ext uri="{BB962C8B-B14F-4D97-AF65-F5344CB8AC3E}">
        <p14:creationId xmlns:p14="http://schemas.microsoft.com/office/powerpoint/2010/main" val="67656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steps require hours of paperwork and Department resources to address. Further, we all want to do our part to protect PII of participants.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150154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steps require hours of paperwork and Department resources to address</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19</a:t>
            </a:fld>
            <a:endParaRPr lang="en-US" dirty="0"/>
          </a:p>
        </p:txBody>
      </p:sp>
    </p:spTree>
    <p:extLst>
      <p:ext uri="{BB962C8B-B14F-4D97-AF65-F5344CB8AC3E}">
        <p14:creationId xmlns:p14="http://schemas.microsoft.com/office/powerpoint/2010/main" val="1334931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20</a:t>
            </a:fld>
            <a:endParaRPr lang="en-US" dirty="0"/>
          </a:p>
        </p:txBody>
      </p:sp>
    </p:spTree>
    <p:extLst>
      <p:ext uri="{BB962C8B-B14F-4D97-AF65-F5344CB8AC3E}">
        <p14:creationId xmlns:p14="http://schemas.microsoft.com/office/powerpoint/2010/main" val="390244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r>
              <a:rPr lang="en-US" dirty="0"/>
              <a:t>Please type your questions directly into the chat box. Thank you!</a:t>
            </a:r>
          </a:p>
          <a:p>
            <a:endParaRPr lang="en-US" dirty="0"/>
          </a:p>
        </p:txBody>
      </p:sp>
    </p:spTree>
    <p:extLst>
      <p:ext uri="{BB962C8B-B14F-4D97-AF65-F5344CB8AC3E}">
        <p14:creationId xmlns:p14="http://schemas.microsoft.com/office/powerpoint/2010/main" val="401508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frequently asked questions that we receive from grantees about using the PDPDCS,</a:t>
            </a:r>
            <a:r>
              <a:rPr lang="en-US" baseline="0" dirty="0"/>
              <a:t> </a:t>
            </a:r>
            <a:r>
              <a:rPr lang="en-US" dirty="0"/>
              <a:t>submitting data and other related requirements.</a:t>
            </a:r>
          </a:p>
        </p:txBody>
      </p:sp>
      <p:sp>
        <p:nvSpPr>
          <p:cNvPr id="4" name="Slide Number Placeholder 3"/>
          <p:cNvSpPr>
            <a:spLocks noGrp="1"/>
          </p:cNvSpPr>
          <p:nvPr>
            <p:ph type="sldNum" sz="quarter" idx="10"/>
          </p:nvPr>
        </p:nvSpPr>
        <p:spPr/>
        <p:txBody>
          <a:bodyPr/>
          <a:lstStyle/>
          <a:p>
            <a:fld id="{E86AF46F-95C2-4F68-8F66-EE18049CE23B}" type="slidenum">
              <a:rPr lang="en-US" smtClean="0"/>
              <a:pPr/>
              <a:t>21</a:t>
            </a:fld>
            <a:endParaRPr lang="en-US" dirty="0"/>
          </a:p>
        </p:txBody>
      </p:sp>
    </p:spTree>
    <p:extLst>
      <p:ext uri="{BB962C8B-B14F-4D97-AF65-F5344CB8AC3E}">
        <p14:creationId xmlns:p14="http://schemas.microsoft.com/office/powerpoint/2010/main" val="3575031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a:extLst>
              <a:ext uri="{FF2B5EF4-FFF2-40B4-BE49-F238E27FC236}">
                <a16:creationId xmlns:a16="http://schemas.microsoft.com/office/drawing/2014/main" id="{E5FC729C-DC92-4027-875A-4780918BE865}"/>
              </a:ext>
            </a:extLst>
          </p:cNvPr>
          <p:cNvSpPr>
            <a:spLocks noGrp="1"/>
          </p:cNvSpPr>
          <p:nvPr>
            <p:ph type="body" sz="quarter" idx="3"/>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23</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a:t>As a reminder, grantees must update information in the PDPDCS for all participants within 30 days of enrolling a participant, any change in the participant’s status AND by the end of your grant’s fiscal year. </a:t>
            </a:r>
          </a:p>
          <a:p>
            <a:pPr eaLnBrk="1" hangingPunct="1"/>
            <a:endParaRPr lang="en-US" dirty="0"/>
          </a:p>
        </p:txBody>
      </p:sp>
    </p:spTree>
    <p:extLst>
      <p:ext uri="{BB962C8B-B14F-4D97-AF65-F5344CB8AC3E}">
        <p14:creationId xmlns:p14="http://schemas.microsoft.com/office/powerpoint/2010/main" val="2608606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PSAs, you must disseminate to participants copies of the current regulations, </a:t>
            </a:r>
            <a:r>
              <a:rPr lang="en-US" b="0" i="0" u="none" dirty="0"/>
              <a:t>34 CFR part 263</a:t>
            </a:r>
            <a:r>
              <a:rPr lang="en-US" dirty="0"/>
              <a:t>, and the frequently asked questions (FAQs). Participants also have certain requirements they must fulfill if they accept funding.  Please explain clearly to your participants before they agree to accept funding their payback obligation requirements and continue to remind participants throughout the program about the requirements and that they will need to submit employment information.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26</a:t>
            </a:fld>
            <a:endParaRPr lang="en-US" dirty="0"/>
          </a:p>
        </p:txBody>
      </p:sp>
    </p:spTree>
    <p:extLst>
      <p:ext uri="{BB962C8B-B14F-4D97-AF65-F5344CB8AC3E}">
        <p14:creationId xmlns:p14="http://schemas.microsoft.com/office/powerpoint/2010/main" val="990120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27</a:t>
            </a:fld>
            <a:endParaRPr lang="en-US" dirty="0"/>
          </a:p>
        </p:txBody>
      </p:sp>
    </p:spTree>
    <p:extLst>
      <p:ext uri="{BB962C8B-B14F-4D97-AF65-F5344CB8AC3E}">
        <p14:creationId xmlns:p14="http://schemas.microsoft.com/office/powerpoint/2010/main" val="2390224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3498625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3850310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a:t>
            </a:r>
            <a:r>
              <a:rPr lang="en-US" baseline="0" dirty="0">
                <a:effectLst/>
              </a:rPr>
              <a:t> recording of this webinar will be made available on the website for grantees and staff who missed this training or need a refresher. In addition, on the website you can find responses </a:t>
            </a:r>
            <a:r>
              <a:rPr lang="en-US" dirty="0">
                <a:effectLst/>
              </a:rPr>
              <a:t>to questions frequently asked by grantees, participants, and employers regarding program regulations and requirements</a:t>
            </a:r>
            <a:r>
              <a:rPr lang="en-US" baseline="0" dirty="0">
                <a:effectLst/>
              </a:rPr>
              <a:t> pertaining to the grant funding, links to service payback regulations and service payback agreements.  Our Help Desk is available M-F 8 am to 8pm ET via phone or email. </a:t>
            </a:r>
          </a:p>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225693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r>
              <a:rPr lang="en-US" dirty="0"/>
              <a:t>Welcom</a:t>
            </a:r>
            <a:r>
              <a:rPr lang="en-US" baseline="0" dirty="0"/>
              <a:t>e all! </a:t>
            </a:r>
          </a:p>
          <a:p>
            <a:endParaRPr lang="en-US" baseline="0" dirty="0"/>
          </a:p>
          <a:p>
            <a:r>
              <a:rPr lang="en-US" baseline="0" dirty="0"/>
              <a:t>ANGELA, PLEASE INSERT UPDATE.</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3300437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31</a:t>
            </a:fld>
            <a:endParaRPr lang="en-US" dirty="0"/>
          </a:p>
        </p:txBody>
      </p:sp>
    </p:spTree>
    <p:extLst>
      <p:ext uri="{BB962C8B-B14F-4D97-AF65-F5344CB8AC3E}">
        <p14:creationId xmlns:p14="http://schemas.microsoft.com/office/powerpoint/2010/main" val="162281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251475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Good</a:t>
            </a:r>
            <a:r>
              <a:rPr lang="en-US" baseline="0" dirty="0"/>
              <a:t> morning everyone and thank you for joining us today. </a:t>
            </a:r>
          </a:p>
          <a:p>
            <a:endParaRPr lang="en-US" baseline="0" dirty="0"/>
          </a:p>
          <a:p>
            <a:pPr marL="171450" indent="-171450">
              <a:buFont typeface="Arial" panose="020B0604020202020204" pitchFamily="34" charset="0"/>
              <a:buChar char="•"/>
            </a:pPr>
            <a:r>
              <a:rPr lang="en-US" baseline="0" dirty="0"/>
              <a:t>First, you as the grantee are required to </a:t>
            </a:r>
            <a:r>
              <a:rPr lang="en-US" dirty="0"/>
              <a:t>conduct a payback meeting with the participant to explain the costs of training and payback responsibilities following training,</a:t>
            </a:r>
            <a:r>
              <a:rPr lang="en-US" baseline="0" dirty="0"/>
              <a:t> and obtain a signed payback agreement from each participant before the participant begins training. </a:t>
            </a:r>
          </a:p>
          <a:p>
            <a:pPr marL="171450" indent="-171450">
              <a:buFont typeface="Arial" panose="020B0604020202020204" pitchFamily="34" charset="0"/>
              <a:buChar char="•"/>
            </a:pPr>
            <a:r>
              <a:rPr lang="en-US" dirty="0"/>
              <a:t>Second, you have to report</a:t>
            </a:r>
            <a:r>
              <a:rPr lang="en-US" baseline="0" dirty="0"/>
              <a:t> </a:t>
            </a:r>
            <a:r>
              <a:rPr lang="en-US" dirty="0"/>
              <a:t>training costs</a:t>
            </a:r>
            <a:r>
              <a:rPr lang="en-US" baseline="0" dirty="0"/>
              <a:t> for each Participant</a:t>
            </a:r>
            <a:endParaRPr lang="en-US" dirty="0"/>
          </a:p>
          <a:p>
            <a:pPr marL="171450" indent="-171450">
              <a:buFont typeface="Arial" panose="020B0604020202020204" pitchFamily="34" charset="0"/>
              <a:buChar char="•"/>
            </a:pPr>
            <a:r>
              <a:rPr lang="en-US" dirty="0"/>
              <a:t>Third</a:t>
            </a:r>
            <a:r>
              <a:rPr lang="en-US" baseline="0" dirty="0"/>
              <a:t> you have to track the </a:t>
            </a:r>
            <a:r>
              <a:rPr lang="en-US" dirty="0"/>
              <a:t>length of training</a:t>
            </a:r>
            <a:r>
              <a:rPr lang="en-US" baseline="0" dirty="0"/>
              <a:t> for each participant</a:t>
            </a:r>
          </a:p>
          <a:p>
            <a:pPr marL="171450" indent="-171450">
              <a:buFont typeface="Arial" panose="020B0604020202020204" pitchFamily="34" charset="0"/>
              <a:buChar char="•"/>
            </a:pPr>
            <a:r>
              <a:rPr lang="en-US" baseline="0" dirty="0"/>
              <a:t>Finally, you’ll have to eventually report when a participant has exited the program with/or without program completion.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All of these data you will report in this collection system. Timely submission ensures: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You are achieving grant compliance</a:t>
            </a:r>
          </a:p>
          <a:p>
            <a:pPr marL="171450" indent="-171450">
              <a:buFont typeface="Arial" panose="020B0604020202020204" pitchFamily="34" charset="0"/>
              <a:buChar char="•"/>
            </a:pPr>
            <a:r>
              <a:rPr lang="en-US" baseline="0" dirty="0"/>
              <a:t>We have data to supplement the Annual Performance Report that you will be required to submit by March 31st.</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92339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Good morning everyone and thank you for joining us today. </a:t>
            </a:r>
          </a:p>
          <a:p>
            <a:endParaRPr lang="en-US" dirty="0"/>
          </a:p>
          <a:p>
            <a:pPr marL="171450" indent="-171450">
              <a:buFont typeface="Arial" panose="020B0604020202020204" pitchFamily="34" charset="0"/>
              <a:buChar char="•"/>
            </a:pPr>
            <a:r>
              <a:rPr lang="en-US" dirty="0"/>
              <a:t>First, you as the grantee are required to conduct a payback meeting with the participant to explain the costs of training and payback responsibilities following training, and obtain a signed payback agreement from each participant before the participant begins training. </a:t>
            </a:r>
          </a:p>
          <a:p>
            <a:pPr marL="171450" indent="-171450">
              <a:buFont typeface="Arial" panose="020B0604020202020204" pitchFamily="34" charset="0"/>
              <a:buChar char="•"/>
            </a:pPr>
            <a:r>
              <a:rPr lang="en-US" dirty="0"/>
              <a:t>Second, you have to report training costs for each Participant</a:t>
            </a:r>
          </a:p>
          <a:p>
            <a:pPr marL="171450" indent="-171450">
              <a:buFont typeface="Arial" panose="020B0604020202020204" pitchFamily="34" charset="0"/>
              <a:buChar char="•"/>
            </a:pPr>
            <a:r>
              <a:rPr lang="en-US" dirty="0"/>
              <a:t>Third you have to track the length of training for each participant</a:t>
            </a:r>
          </a:p>
          <a:p>
            <a:pPr marL="171450" indent="-171450">
              <a:buFont typeface="Arial" panose="020B0604020202020204" pitchFamily="34" charset="0"/>
              <a:buChar char="•"/>
            </a:pPr>
            <a:r>
              <a:rPr lang="en-US" dirty="0"/>
              <a:t>Finally, you’ll have to eventually report when a participant has exited the program with/or without program completion.</a:t>
            </a:r>
          </a:p>
          <a:p>
            <a:pPr marL="171450" indent="-171450">
              <a:buFont typeface="Arial" panose="020B0604020202020204" pitchFamily="34" charset="0"/>
              <a:buChar char="•"/>
            </a:pPr>
            <a:endParaRPr lang="en-US" dirty="0"/>
          </a:p>
          <a:p>
            <a:r>
              <a:rPr lang="en-US" dirty="0"/>
              <a:t>All of these data you will report in this collection system. Timely submission ensures:</a:t>
            </a:r>
          </a:p>
          <a:p>
            <a:endParaRPr lang="en-US" dirty="0"/>
          </a:p>
          <a:p>
            <a:pPr marL="171450" indent="-171450">
              <a:buFont typeface="Arial" panose="020B0604020202020204" pitchFamily="34" charset="0"/>
              <a:buChar char="•"/>
            </a:pPr>
            <a:r>
              <a:rPr lang="en-US" dirty="0"/>
              <a:t>You are achieving grant compliance</a:t>
            </a:r>
          </a:p>
          <a:p>
            <a:pPr marL="171450" indent="-171450">
              <a:buFont typeface="Arial" panose="020B0604020202020204" pitchFamily="34" charset="0"/>
              <a:buChar char="•"/>
            </a:pPr>
            <a:r>
              <a:rPr lang="en-US" dirty="0"/>
              <a:t>We have data to supplement the Annual Performance Report that you will be required to submit by March 31st.</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a:t>
            </a:fld>
            <a:endParaRPr lang="en-US" dirty="0"/>
          </a:p>
        </p:txBody>
      </p:sp>
    </p:spTree>
    <p:extLst>
      <p:ext uri="{BB962C8B-B14F-4D97-AF65-F5344CB8AC3E}">
        <p14:creationId xmlns:p14="http://schemas.microsoft.com/office/powerpoint/2010/main" val="366910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r>
              <a:rPr lang="en-US" dirty="0"/>
              <a:t>[Repeat</a:t>
            </a:r>
            <a:r>
              <a:rPr lang="en-US" baseline="0" dirty="0"/>
              <a:t> deadlines for records vs. APR]</a:t>
            </a:r>
          </a:p>
          <a:p>
            <a:endParaRPr lang="en-US" baseline="0"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28184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to grantees’ to do list of all the activities they should be completing by the deadline of April 1</a:t>
            </a:r>
            <a:r>
              <a:rPr lang="en-US" baseline="30000" dirty="0"/>
              <a:t>st</a:t>
            </a:r>
            <a:r>
              <a:rPr lang="en-US" baseline="0" dirty="0"/>
              <a:t> .</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356998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93222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a secondary user if you want someone else with the grant to be able to enter participant information. However, the Project Director is held responsible for all data entries.</a:t>
            </a:r>
          </a:p>
          <a:p>
            <a:r>
              <a:rPr lang="en-US" dirty="0"/>
              <a:t>Each person should have a unique log in to the system. Do not share your password with anyone – add a secondary user! PDPDCS is governed</a:t>
            </a:r>
            <a:r>
              <a:rPr lang="en-US" baseline="0" dirty="0"/>
              <a:t> by Federal security regulations; sharing your password violates those Federal security regulations.</a:t>
            </a:r>
          </a:p>
          <a:p>
            <a:endParaRPr lang="en-US" dirty="0"/>
          </a:p>
          <a:p>
            <a:r>
              <a:rPr lang="en-US" dirty="0"/>
              <a:t>Only two people per grant are permitted access.</a:t>
            </a:r>
          </a:p>
          <a:p>
            <a:endParaRPr lang="en-US" dirty="0"/>
          </a:p>
          <a:p>
            <a:r>
              <a:rPr lang="en-US" dirty="0"/>
              <a:t>Demo how to add or</a:t>
            </a:r>
            <a:r>
              <a:rPr lang="en-US" baseline="0" dirty="0"/>
              <a:t> change a secondary user.</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4266194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838200" y="2057400"/>
            <a:ext cx="762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7B4A90-9B2F-40F4-BBF3-6E29953403AD}" type="datetime1">
              <a:rPr lang="en-US" smtClean="0"/>
              <a:t>2/2/2021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3" name="Picture 2" descr="Background shows teh Department of Education seal, AnLar, and Westat logos.">
            <a:extLst>
              <a:ext uri="{FF2B5EF4-FFF2-40B4-BE49-F238E27FC236}">
                <a16:creationId xmlns:a16="http://schemas.microsoft.com/office/drawing/2014/main" id="{5AF15345-657C-46BF-AB16-A5D4D8E54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EEA108BD-A9CF-48A0-B047-4F68435C41CC}" type="datetime1">
              <a:rPr lang="en-US" smtClean="0"/>
              <a:t>2/2/2021</a:t>
            </a:fld>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2DB22-8870-46DE-A420-78D5E9A06FF7}"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78FEA6AD-5963-42A3-B799-50DDE2FA9A3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1D29093-F24B-450C-9198-6B0FE9B460B5}" type="datetime1">
              <a:rPr lang="en-US" smtClean="0"/>
              <a:t>2/2/2021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78FEA6AD-5963-42A3-B799-50DDE2FA9A3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nLar and Westat logos">
            <a:extLst>
              <a:ext uri="{FF2B5EF4-FFF2-40B4-BE49-F238E27FC236}">
                <a16:creationId xmlns:a16="http://schemas.microsoft.com/office/drawing/2014/main" id="{89A68F6E-4138-4D99-8A0E-E01A45483E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extLst>
      <p:ext uri="{BB962C8B-B14F-4D97-AF65-F5344CB8AC3E}">
        <p14:creationId xmlns:p14="http://schemas.microsoft.com/office/powerpoint/2010/main" val="288597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06C765F-E5CA-4560-A809-895B7DD149A4}" type="datetime1">
              <a:rPr lang="en-US" smtClean="0"/>
              <a:t>2/2/2021</a:t>
            </a:fld>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470B57B-6E08-4764-9AAF-340514370180}" type="datetime1">
              <a:rPr lang="en-US" smtClean="0"/>
              <a:t>2/2/2021</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EB53EC8-76C3-4926-A8D5-342A11A774D5}" type="datetime1">
              <a:rPr lang="en-US" smtClean="0"/>
              <a:t>2/2/2021</a:t>
            </a:fld>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4C249BF-C0C6-46EC-858F-C9F2C730A620}"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2/2/2021</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aybackobligations@ed.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dp.ed.gov/OIE/Home/Agreemen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hyperlink" Target="https://pdp.ed.gov/OIE/Home/fa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dp.ed.gov/OIE/Home/Regul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pdp.ed.gov/OIE/Content/pdf/OIE_DCS_FAQs.pdf" TargetMode="External"/><Relationship Id="rId4" Type="http://schemas.openxmlformats.org/officeDocument/2006/relationships/hyperlink" Target="https://www.federalregister.gov/documents/2020/06/25/2020-13286/indian-education-discretionary-grant-programs-professional-development-progra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paybackobligations@ed.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cfr.gov/cgi-bin/text-idx?SID=58eadc9e3bde59578a1e4f503638111a&amp;mc=true&amp;node=pt34.1.263&amp;rgn=div5#se34.1.263_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dp.ed.gov/o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g5.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dp.ed.gov/oi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s://www.g5.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199"/>
            <a:ext cx="4648200" cy="5592837"/>
          </a:xfrm>
        </p:spPr>
        <p:txBody>
          <a:bodyPr>
            <a:noAutofit/>
          </a:bodyPr>
          <a:lstStyle/>
          <a:p>
            <a:r>
              <a:rPr lang="en-US" sz="2800" dirty="0">
                <a:solidFill>
                  <a:schemeClr val="tx1"/>
                </a:solidFill>
              </a:rPr>
              <a:t>Professional Development Program Data Collection System (PDPDCS)</a:t>
            </a:r>
            <a:br>
              <a:rPr lang="en-US" sz="2800" dirty="0">
                <a:solidFill>
                  <a:schemeClr val="tx1"/>
                </a:solidFill>
              </a:rPr>
            </a:br>
            <a:r>
              <a:rPr lang="en-US" sz="3200" dirty="0">
                <a:solidFill>
                  <a:schemeClr val="tx1"/>
                </a:solidFill>
              </a:rPr>
              <a:t/>
            </a:r>
            <a:br>
              <a:rPr lang="en-US" sz="3200" dirty="0">
                <a:solidFill>
                  <a:schemeClr val="tx1"/>
                </a:solidFill>
              </a:rPr>
            </a:br>
            <a:r>
              <a:rPr lang="en-US" sz="1600" dirty="0">
                <a:solidFill>
                  <a:schemeClr val="tx1"/>
                </a:solidFill>
              </a:rPr>
              <a:t>OFFICE of INDIAN EDUCATION (OIE),</a:t>
            </a:r>
            <a:br>
              <a:rPr lang="en-US" sz="1600" dirty="0">
                <a:solidFill>
                  <a:schemeClr val="tx1"/>
                </a:solidFill>
              </a:rPr>
            </a:br>
            <a:r>
              <a:rPr lang="en-US" sz="1600" dirty="0">
                <a:solidFill>
                  <a:schemeClr val="tx1"/>
                </a:solidFill>
              </a:rPr>
              <a:t>Office of Elementary and Secondary Education (OESE)</a:t>
            </a:r>
            <a:br>
              <a:rPr lang="en-US" sz="1600" dirty="0">
                <a:solidFill>
                  <a:schemeClr val="tx1"/>
                </a:solidFill>
              </a:rPr>
            </a:br>
            <a:r>
              <a:rPr lang="en-US" sz="1600" dirty="0">
                <a:solidFill>
                  <a:schemeClr val="tx1"/>
                </a:solidFill>
              </a:rPr>
              <a:t/>
            </a:r>
            <a:br>
              <a:rPr lang="en-US" sz="1600" dirty="0">
                <a:solidFill>
                  <a:schemeClr val="tx1"/>
                </a:solidFill>
              </a:rPr>
            </a:br>
            <a:r>
              <a:rPr lang="en-US" sz="1600" b="1" cap="none" dirty="0">
                <a:solidFill>
                  <a:schemeClr val="tx1"/>
                </a:solidFill>
              </a:rPr>
              <a:t/>
            </a:r>
            <a:br>
              <a:rPr lang="en-US" sz="1600" b="1" cap="none" dirty="0">
                <a:solidFill>
                  <a:schemeClr val="tx1"/>
                </a:solidFill>
              </a:rPr>
            </a:br>
            <a:r>
              <a:rPr lang="en-US" sz="1600" dirty="0">
                <a:solidFill>
                  <a:schemeClr val="tx1"/>
                </a:solidFill>
              </a:rPr>
              <a:t/>
            </a:r>
            <a:br>
              <a:rPr lang="en-US" sz="16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Angela Hernandez</a:t>
            </a:r>
            <a:r>
              <a:rPr lang="en-US" sz="1400" dirty="0">
                <a:solidFill>
                  <a:schemeClr val="tx1"/>
                </a:solidFill>
              </a:rPr>
              <a:t>, Oie</a:t>
            </a:r>
            <a:br>
              <a:rPr lang="en-US" sz="1400" dirty="0">
                <a:solidFill>
                  <a:schemeClr val="tx1"/>
                </a:solidFill>
              </a:rPr>
            </a:br>
            <a:r>
              <a:rPr lang="en-US" sz="2000" dirty="0">
                <a:solidFill>
                  <a:schemeClr val="tx1"/>
                </a:solidFill>
              </a:rPr>
              <a:t>Karen schroll, </a:t>
            </a:r>
            <a:r>
              <a:rPr lang="en-US" sz="1400" dirty="0">
                <a:solidFill>
                  <a:schemeClr val="tx1"/>
                </a:solidFill>
              </a:rPr>
              <a:t>Westat</a:t>
            </a:r>
            <a:br>
              <a:rPr lang="en-US" sz="1400" dirty="0">
                <a:solidFill>
                  <a:schemeClr val="tx1"/>
                </a:solidFill>
              </a:rPr>
            </a:br>
            <a:r>
              <a:rPr lang="en-US" sz="2000" dirty="0">
                <a:solidFill>
                  <a:schemeClr val="tx1"/>
                </a:solidFill>
              </a:rPr>
              <a:t>Sofia Arias-Hernandez, </a:t>
            </a:r>
            <a:r>
              <a:rPr lang="en-US" sz="1400" dirty="0" err="1">
                <a:solidFill>
                  <a:schemeClr val="tx1"/>
                </a:solidFill>
              </a:rPr>
              <a:t>westat</a:t>
            </a:r>
            <a:endParaRPr lang="en-US" sz="1400" dirty="0">
              <a:solidFill>
                <a:schemeClr val="tx1"/>
              </a:solidFill>
            </a:endParaRPr>
          </a:p>
        </p:txBody>
      </p:sp>
      <p:sp>
        <p:nvSpPr>
          <p:cNvPr id="3" name="Subtitle 2"/>
          <p:cNvSpPr>
            <a:spLocks noGrp="1"/>
          </p:cNvSpPr>
          <p:nvPr>
            <p:ph type="subTitle" idx="1"/>
          </p:nvPr>
        </p:nvSpPr>
        <p:spPr/>
        <p:txBody>
          <a:bodyPr>
            <a:normAutofit/>
          </a:bodyPr>
          <a:lstStyle/>
          <a:p>
            <a:r>
              <a:rPr lang="en-US" sz="2000" dirty="0"/>
              <a:t>February 2, 2021</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70" y="228600"/>
            <a:ext cx="8153400" cy="990600"/>
          </a:xfrm>
        </p:spPr>
        <p:txBody>
          <a:bodyPr>
            <a:normAutofit/>
          </a:bodyPr>
          <a:lstStyle/>
          <a:p>
            <a:r>
              <a:rPr lang="en-US" sz="4000" dirty="0"/>
              <a:t>Step       : Log into the PDPDCS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10</a:t>
            </a:fld>
            <a:endParaRPr lang="en-US" dirty="0"/>
          </a:p>
        </p:txBody>
      </p:sp>
      <p:sp>
        <p:nvSpPr>
          <p:cNvPr id="4" name="Content Placeholder 3"/>
          <p:cNvSpPr>
            <a:spLocks noGrp="1"/>
          </p:cNvSpPr>
          <p:nvPr>
            <p:ph sz="quarter" idx="1"/>
          </p:nvPr>
        </p:nvSpPr>
        <p:spPr>
          <a:xfrm>
            <a:off x="339969" y="1597269"/>
            <a:ext cx="8153400" cy="4495800"/>
          </a:xfrm>
        </p:spPr>
        <p:txBody>
          <a:bodyPr/>
          <a:lstStyle/>
          <a:p>
            <a:pPr marL="0" indent="0">
              <a:buNone/>
            </a:pPr>
            <a:r>
              <a:rPr lang="en-US" dirty="0"/>
              <a:t>Log in and review the secondary users assigned to your grant.</a:t>
            </a:r>
          </a:p>
        </p:txBody>
      </p:sp>
      <p:sp>
        <p:nvSpPr>
          <p:cNvPr id="7" name="Oval 6">
            <a:extLst>
              <a:ext uri="{FF2B5EF4-FFF2-40B4-BE49-F238E27FC236}">
                <a16:creationId xmlns:a16="http://schemas.microsoft.com/office/drawing/2014/main" id="{30792C35-B705-4752-9ABA-6403CAFCAEDA}"/>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1</a:t>
            </a:r>
          </a:p>
        </p:txBody>
      </p:sp>
      <p:pic>
        <p:nvPicPr>
          <p:cNvPr id="8" name="Picture 7">
            <a:extLst>
              <a:ext uri="{FF2B5EF4-FFF2-40B4-BE49-F238E27FC236}">
                <a16:creationId xmlns:a16="http://schemas.microsoft.com/office/drawing/2014/main" id="{5168D1AE-4503-2744-A404-918BE564A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6" y="2971800"/>
            <a:ext cx="8952689" cy="2514600"/>
          </a:xfrm>
          <a:prstGeom prst="rect">
            <a:avLst/>
          </a:prstGeom>
        </p:spPr>
      </p:pic>
      <p:sp>
        <p:nvSpPr>
          <p:cNvPr id="5" name="Oval 4"/>
          <p:cNvSpPr/>
          <p:nvPr/>
        </p:nvSpPr>
        <p:spPr>
          <a:xfrm>
            <a:off x="4724400" y="4649464"/>
            <a:ext cx="1447800" cy="84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85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05159" cy="990600"/>
          </a:xfrm>
        </p:spPr>
        <p:txBody>
          <a:bodyPr>
            <a:normAutofit fontScale="90000"/>
          </a:bodyPr>
          <a:lstStyle/>
          <a:p>
            <a:r>
              <a:rPr lang="en-US" sz="4000" dirty="0">
                <a:solidFill>
                  <a:schemeClr val="tx1"/>
                </a:solidFill>
              </a:rPr>
              <a:t>Step       : Update Funding and Service 			Amounts</a:t>
            </a:r>
          </a:p>
        </p:txBody>
      </p:sp>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11</a:t>
            </a:fld>
            <a:endParaRPr lang="en-US" dirty="0"/>
          </a:p>
        </p:txBody>
      </p:sp>
      <p:sp>
        <p:nvSpPr>
          <p:cNvPr id="5" name="Oval 4">
            <a:extLst>
              <a:ext uri="{FF2B5EF4-FFF2-40B4-BE49-F238E27FC236}">
                <a16:creationId xmlns:a16="http://schemas.microsoft.com/office/drawing/2014/main" id="{B7E7CA7A-968C-4834-B982-C6B69B49DBC8}"/>
              </a:ext>
            </a:extLst>
          </p:cNvPr>
          <p:cNvSpPr/>
          <p:nvPr/>
        </p:nvSpPr>
        <p:spPr>
          <a:xfrm>
            <a:off x="1371600" y="254000"/>
            <a:ext cx="609600" cy="5842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243352"/>
                </a:solidFill>
                <a:latin typeface="Franklin Gothic Heavy" panose="020B0903020102020204" pitchFamily="34" charset="0"/>
              </a:rPr>
              <a:t>2</a:t>
            </a:r>
            <a:endParaRPr lang="en-US" sz="4000" dirty="0">
              <a:solidFill>
                <a:srgbClr val="243352"/>
              </a:solidFill>
              <a:latin typeface="Franklin Gothic Heavy" panose="020B0903020102020204" pitchFamily="34" charset="0"/>
            </a:endParaRPr>
          </a:p>
        </p:txBody>
      </p:sp>
      <p:pic>
        <p:nvPicPr>
          <p:cNvPr id="6" name="Picture 5">
            <a:extLst>
              <a:ext uri="{FF2B5EF4-FFF2-40B4-BE49-F238E27FC236}">
                <a16:creationId xmlns:a16="http://schemas.microsoft.com/office/drawing/2014/main" id="{99D5E2B5-8B5E-3B4C-A006-F97961453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05" y="1475891"/>
            <a:ext cx="5794195" cy="4165878"/>
          </a:xfrm>
          <a:prstGeom prst="rect">
            <a:avLst/>
          </a:prstGeom>
        </p:spPr>
      </p:pic>
    </p:spTree>
    <p:extLst>
      <p:ext uri="{BB962C8B-B14F-4D97-AF65-F5344CB8AC3E}">
        <p14:creationId xmlns:p14="http://schemas.microsoft.com/office/powerpoint/2010/main" val="352175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05159" cy="990600"/>
          </a:xfrm>
        </p:spPr>
        <p:txBody>
          <a:bodyPr>
            <a:normAutofit fontScale="90000"/>
          </a:bodyPr>
          <a:lstStyle/>
          <a:p>
            <a:r>
              <a:rPr lang="en-US" sz="4000" dirty="0">
                <a:solidFill>
                  <a:schemeClr val="tx1"/>
                </a:solidFill>
              </a:rPr>
              <a:t>Step       : Contact Participants “Awaiting 		Login” or “Fulfillment Not in Progress”</a:t>
            </a:r>
          </a:p>
        </p:txBody>
      </p:sp>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12</a:t>
            </a:fld>
            <a:endParaRPr lang="en-US" dirty="0"/>
          </a:p>
        </p:txBody>
      </p:sp>
      <p:sp>
        <p:nvSpPr>
          <p:cNvPr id="5" name="Oval 4">
            <a:extLst>
              <a:ext uri="{FF2B5EF4-FFF2-40B4-BE49-F238E27FC236}">
                <a16:creationId xmlns:a16="http://schemas.microsoft.com/office/drawing/2014/main" id="{B7E7CA7A-968C-4834-B982-C6B69B49DBC8}"/>
              </a:ext>
            </a:extLst>
          </p:cNvPr>
          <p:cNvSpPr/>
          <p:nvPr/>
        </p:nvSpPr>
        <p:spPr>
          <a:xfrm>
            <a:off x="1371600" y="139700"/>
            <a:ext cx="609600" cy="5842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3</a:t>
            </a:r>
            <a:endParaRPr lang="en-US" sz="4000" dirty="0">
              <a:solidFill>
                <a:srgbClr val="243352"/>
              </a:solidFill>
              <a:latin typeface="Franklin Gothic Heavy" panose="020B0903020102020204" pitchFamily="34" charset="0"/>
            </a:endParaRPr>
          </a:p>
        </p:txBody>
      </p:sp>
      <p:pic>
        <p:nvPicPr>
          <p:cNvPr id="8" name="Content Placeholder 9">
            <a:extLst>
              <a:ext uri="{FF2B5EF4-FFF2-40B4-BE49-F238E27FC236}">
                <a16:creationId xmlns:a16="http://schemas.microsoft.com/office/drawing/2014/main" id="{D1DCA8F1-1709-FF4B-BE92-2E7AA6D9728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764196"/>
            <a:ext cx="8038738" cy="4038601"/>
          </a:xfrm>
          <a:effectLst>
            <a:outerShdw blurRad="50800" dist="38100" dir="2700000" algn="tl" rotWithShape="0">
              <a:prstClr val="black">
                <a:alpha val="40000"/>
              </a:prstClr>
            </a:outerShdw>
          </a:effectLst>
        </p:spPr>
      </p:pic>
      <p:sp>
        <p:nvSpPr>
          <p:cNvPr id="9" name="Oval 8"/>
          <p:cNvSpPr/>
          <p:nvPr/>
        </p:nvSpPr>
        <p:spPr>
          <a:xfrm>
            <a:off x="2891790" y="4841310"/>
            <a:ext cx="1143000" cy="1079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752600" y="4841309"/>
            <a:ext cx="1143000" cy="10796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50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Reminders for Participants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13</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1" y="1585616"/>
            <a:ext cx="8909959" cy="3970318"/>
          </a:xfrm>
          <a:prstGeom prst="rect">
            <a:avLst/>
          </a:prstGeom>
        </p:spPr>
        <p:txBody>
          <a:bodyPr wrap="square">
            <a:spAutoFit/>
          </a:bodyPr>
          <a:lstStyle/>
          <a:p>
            <a:pPr marL="457200" indent="-457200">
              <a:buFont typeface="Arial" panose="020B0604020202020204" pitchFamily="34" charset="0"/>
              <a:buChar char="•"/>
            </a:pPr>
            <a:r>
              <a:rPr lang="en-US" sz="2800" dirty="0"/>
              <a:t>Participants are responsible for ensuring </a:t>
            </a:r>
            <a:br>
              <a:rPr lang="en-US" sz="2800" dirty="0"/>
            </a:br>
            <a:r>
              <a:rPr lang="en-US" sz="2800" dirty="0"/>
              <a:t>their submitted employment gets </a:t>
            </a:r>
            <a:br>
              <a:rPr lang="en-US" sz="2800" dirty="0"/>
            </a:br>
            <a:r>
              <a:rPr lang="en-US" sz="2800" dirty="0"/>
              <a:t>reviewed and verified by their employer. </a:t>
            </a:r>
          </a:p>
          <a:p>
            <a:pPr marL="457200" indent="-457200">
              <a:buFont typeface="Arial" panose="020B0604020202020204" pitchFamily="34" charset="0"/>
              <a:buChar char="•"/>
            </a:pPr>
            <a:endParaRPr lang="en-US" sz="2800" b="1" u="sng" dirty="0"/>
          </a:p>
          <a:p>
            <a:pPr marL="457200" indent="-457200">
              <a:buFont typeface="Arial" panose="020B0604020202020204" pitchFamily="34" charset="0"/>
              <a:buChar char="•"/>
            </a:pPr>
            <a:r>
              <a:rPr lang="en-US" sz="2800" dirty="0"/>
              <a:t>Participants who do not have their</a:t>
            </a:r>
            <a:br>
              <a:rPr lang="en-US" sz="2800" dirty="0"/>
            </a:br>
            <a:r>
              <a:rPr lang="en-US" sz="2800" dirty="0"/>
              <a:t>employment verified by the time their service payback must be fulfilled will be referred </a:t>
            </a:r>
            <a:r>
              <a:rPr lang="en-US" sz="2800" dirty="0" smtClean="0"/>
              <a:t>to the </a:t>
            </a:r>
            <a:r>
              <a:rPr lang="en-US" sz="2800" dirty="0" smtClean="0"/>
              <a:t>Accounts Receivable </a:t>
            </a:r>
            <a:r>
              <a:rPr lang="en-US" sz="2800" dirty="0"/>
              <a:t>and Bank Management Division</a:t>
            </a:r>
            <a:r>
              <a:rPr lang="en-US" sz="2800" dirty="0"/>
              <a:t> </a:t>
            </a:r>
            <a:r>
              <a:rPr lang="en-US" sz="2800" dirty="0" smtClean="0"/>
              <a:t>(</a:t>
            </a:r>
            <a:r>
              <a:rPr lang="en-US" sz="2800" dirty="0" smtClean="0"/>
              <a:t>ARBMD) </a:t>
            </a:r>
            <a:r>
              <a:rPr lang="en-US" sz="2800" dirty="0"/>
              <a:t>for cash payback.</a:t>
            </a:r>
          </a:p>
        </p:txBody>
      </p:sp>
      <p:pic>
        <p:nvPicPr>
          <p:cNvPr id="5" name="Picture 4" descr="A picture containing clock, table&#10;&#10;Description automatically generated">
            <a:extLst>
              <a:ext uri="{FF2B5EF4-FFF2-40B4-BE49-F238E27FC236}">
                <a16:creationId xmlns:a16="http://schemas.microsoft.com/office/drawing/2014/main" id="{91B45B9C-7ADF-473D-8BAE-9B43D0C12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49116"/>
            <a:ext cx="2209800" cy="2209800"/>
          </a:xfrm>
          <a:prstGeom prst="rect">
            <a:avLst/>
          </a:prstGeom>
        </p:spPr>
      </p:pic>
    </p:spTree>
    <p:extLst>
      <p:ext uri="{BB962C8B-B14F-4D97-AF65-F5344CB8AC3E}">
        <p14:creationId xmlns:p14="http://schemas.microsoft.com/office/powerpoint/2010/main" val="391056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605159" cy="1143000"/>
          </a:xfrm>
        </p:spPr>
        <p:txBody>
          <a:bodyPr>
            <a:normAutofit fontScale="90000"/>
          </a:bodyPr>
          <a:lstStyle/>
          <a:p>
            <a:pPr marL="2116138" indent="-2116138"/>
            <a:r>
              <a:rPr lang="en-US" dirty="0"/>
              <a:t>Step       : Submit Data for ALL Participants by the Deadline</a:t>
            </a:r>
            <a:endParaRPr lang="en-US" sz="3000" dirty="0"/>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14</a:t>
            </a:fld>
            <a:endParaRPr lang="en-US" dirty="0"/>
          </a:p>
        </p:txBody>
      </p:sp>
      <p:sp>
        <p:nvSpPr>
          <p:cNvPr id="9" name="Oval 8">
            <a:extLst>
              <a:ext uri="{FF2B5EF4-FFF2-40B4-BE49-F238E27FC236}">
                <a16:creationId xmlns:a16="http://schemas.microsoft.com/office/drawing/2014/main" id="{C8EB6552-B8A9-46BC-8A87-F687ABDD149F}"/>
              </a:ext>
            </a:extLst>
          </p:cNvPr>
          <p:cNvSpPr/>
          <p:nvPr/>
        </p:nvSpPr>
        <p:spPr>
          <a:xfrm>
            <a:off x="1484670" y="1524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243352"/>
                </a:solidFill>
                <a:latin typeface="Franklin Gothic Heavy" panose="020B0903020102020204" pitchFamily="34" charset="0"/>
              </a:rPr>
              <a:t>4</a:t>
            </a:r>
            <a:endParaRPr lang="en-US" sz="4000" dirty="0">
              <a:solidFill>
                <a:srgbClr val="243352"/>
              </a:solidFill>
              <a:latin typeface="Franklin Gothic Heavy" panose="020B0903020102020204" pitchFamily="34" charset="0"/>
            </a:endParaRPr>
          </a:p>
        </p:txBody>
      </p:sp>
      <p:grpSp>
        <p:nvGrpSpPr>
          <p:cNvPr id="16" name="Group 15">
            <a:extLst>
              <a:ext uri="{FF2B5EF4-FFF2-40B4-BE49-F238E27FC236}">
                <a16:creationId xmlns:a16="http://schemas.microsoft.com/office/drawing/2014/main" id="{18C2A1DF-9F47-4CF9-81C8-9CF13A91A0F1}"/>
              </a:ext>
            </a:extLst>
          </p:cNvPr>
          <p:cNvGrpSpPr/>
          <p:nvPr/>
        </p:nvGrpSpPr>
        <p:grpSpPr>
          <a:xfrm>
            <a:off x="1295400" y="1371600"/>
            <a:ext cx="6406458" cy="4724400"/>
            <a:chOff x="1219200" y="1295400"/>
            <a:chExt cx="6482658" cy="4800600"/>
          </a:xfrm>
        </p:grpSpPr>
        <p:pic>
          <p:nvPicPr>
            <p:cNvPr id="10" name="Picture 2">
              <a:extLst>
                <a:ext uri="{FF2B5EF4-FFF2-40B4-BE49-F238E27FC236}">
                  <a16:creationId xmlns:a16="http://schemas.microsoft.com/office/drawing/2014/main" id="{1C757026-506C-42B6-9DB0-76951644A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2" t="3020" b="3359"/>
            <a:stretch/>
          </p:blipFill>
          <p:spPr bwMode="auto">
            <a:xfrm>
              <a:off x="1219200" y="1295400"/>
              <a:ext cx="6482658" cy="472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7EBBE4-7669-4BD1-B22E-7B0D94A6548D}"/>
                </a:ext>
              </a:extLst>
            </p:cNvPr>
            <p:cNvSpPr txBox="1"/>
            <p:nvPr/>
          </p:nvSpPr>
          <p:spPr>
            <a:xfrm>
              <a:off x="1371600" y="3135868"/>
              <a:ext cx="381000" cy="36933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EBB5B800-AB47-463E-A0B2-7FB1F9CEC8B1}"/>
                </a:ext>
              </a:extLst>
            </p:cNvPr>
            <p:cNvSpPr txBox="1"/>
            <p:nvPr/>
          </p:nvSpPr>
          <p:spPr>
            <a:xfrm>
              <a:off x="4876800" y="4648200"/>
              <a:ext cx="533400" cy="369332"/>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73481874-AE2E-45B5-9BFF-DDEA755749A7}"/>
                </a:ext>
              </a:extLst>
            </p:cNvPr>
            <p:cNvSpPr txBox="1"/>
            <p:nvPr/>
          </p:nvSpPr>
          <p:spPr>
            <a:xfrm>
              <a:off x="3048000" y="5988278"/>
              <a:ext cx="2743200" cy="107722"/>
            </a:xfrm>
            <a:prstGeom prst="rect">
              <a:avLst/>
            </a:prstGeom>
            <a:solidFill>
              <a:schemeClr val="bg1"/>
            </a:solidFill>
          </p:spPr>
          <p:txBody>
            <a:bodyPr wrap="square" rtlCol="0">
              <a:spAutoFit/>
            </a:bodyPr>
            <a:lstStyle/>
            <a:p>
              <a:endParaRPr lang="en-US" sz="100" dirty="0"/>
            </a:p>
          </p:txBody>
        </p:sp>
      </p:grpSp>
      <p:sp>
        <p:nvSpPr>
          <p:cNvPr id="8" name="Oval 7">
            <a:extLst>
              <a:ext uri="{FF2B5EF4-FFF2-40B4-BE49-F238E27FC236}">
                <a16:creationId xmlns:a16="http://schemas.microsoft.com/office/drawing/2014/main" id="{5A533ACD-197E-4837-BEE6-C2FF493E5F43}"/>
              </a:ext>
            </a:extLst>
          </p:cNvPr>
          <p:cNvSpPr/>
          <p:nvPr/>
        </p:nvSpPr>
        <p:spPr>
          <a:xfrm>
            <a:off x="4800600" y="1981200"/>
            <a:ext cx="1013058" cy="10279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13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1750"/>
            <a:ext cx="8153400" cy="990600"/>
          </a:xfrm>
        </p:spPr>
        <p:txBody>
          <a:bodyPr/>
          <a:lstStyle/>
          <a:p>
            <a:pPr eaLnBrk="1" hangingPunct="1"/>
            <a:r>
              <a:rPr lang="en-US" altLang="en-US" dirty="0"/>
              <a:t>Timely Submission</a:t>
            </a:r>
            <a:endParaRPr lang="en-US" altLang="en-US" sz="2000" dirty="0"/>
          </a:p>
        </p:txBody>
      </p:sp>
      <p:sp>
        <p:nvSpPr>
          <p:cNvPr id="3" name="Content Placeholder 2"/>
          <p:cNvSpPr>
            <a:spLocks noGrp="1"/>
          </p:cNvSpPr>
          <p:nvPr>
            <p:ph sz="quarter" idx="1"/>
          </p:nvPr>
        </p:nvSpPr>
        <p:spPr>
          <a:xfrm>
            <a:off x="612775" y="1600200"/>
            <a:ext cx="8153400" cy="4495800"/>
          </a:xfrm>
        </p:spPr>
        <p:txBody>
          <a:bodyPr>
            <a:normAutofit/>
          </a:bodyPr>
          <a:lstStyle/>
          <a:p>
            <a:pPr marL="0" lvl="1" indent="0" eaLnBrk="1" fontAlgn="auto" hangingPunct="1">
              <a:lnSpc>
                <a:spcPct val="90000"/>
              </a:lnSpc>
              <a:spcBef>
                <a:spcPts val="700"/>
              </a:spcBef>
              <a:spcAft>
                <a:spcPts val="0"/>
              </a:spcAft>
              <a:buClr>
                <a:schemeClr val="accent2"/>
              </a:buClr>
              <a:buSzPct val="60000"/>
              <a:buFont typeface="Wingdings 2" pitchFamily="18" charset="2"/>
              <a:buNone/>
              <a:defRPr/>
            </a:pPr>
            <a:r>
              <a:rPr lang="en-US" altLang="en-US" sz="3200" dirty="0"/>
              <a:t>Federal Regulations:</a:t>
            </a:r>
          </a:p>
          <a:p>
            <a:pPr marL="457200" lvl="1" indent="-457200">
              <a:lnSpc>
                <a:spcPct val="90000"/>
              </a:lnSpc>
              <a:spcBef>
                <a:spcPts val="700"/>
              </a:spcBef>
              <a:buClr>
                <a:schemeClr val="tx2"/>
              </a:buClr>
              <a:buSzPct val="100000"/>
              <a:defRPr/>
            </a:pPr>
            <a:r>
              <a:rPr lang="en-US" dirty="0"/>
              <a:t>According to 34 CFR 75.253(a)(3), the timely submission of this report is one of the factors that the Secretary will consider in determining whether to continue your project's funding for next fiscal year.</a:t>
            </a:r>
            <a:r>
              <a:rPr lang="en-US" sz="3200" b="1" dirty="0"/>
              <a:t> </a:t>
            </a:r>
            <a:endParaRPr lang="en-US" sz="3200" dirty="0"/>
          </a:p>
          <a:p>
            <a:pPr marL="457200" lvl="1" indent="-457200">
              <a:lnSpc>
                <a:spcPct val="90000"/>
              </a:lnSpc>
              <a:spcBef>
                <a:spcPts val="700"/>
              </a:spcBef>
              <a:buClr>
                <a:schemeClr val="tx2"/>
              </a:buClr>
              <a:buSzPct val="100000"/>
              <a:defRPr/>
            </a:pPr>
            <a:r>
              <a:rPr lang="en-US" dirty="0"/>
              <a:t>According to section 75.217(d)(3)(ii), the Secretary can consider the failure to submit participant data in a timely fashion in determining your project’s ability to obtain future grants from the Office of Indian Education or under any other Department program.</a:t>
            </a: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DD2E4168-E083-4AEC-B632-F4C0D6329036}" type="slidenum">
              <a:rPr lang="en-US"/>
              <a:pPr>
                <a:defRPr/>
              </a:pPr>
              <a:t>15</a:t>
            </a:fld>
            <a:endParaRPr lang="en-US" dirty="0"/>
          </a:p>
        </p:txBody>
      </p:sp>
    </p:spTree>
    <p:extLst>
      <p:ext uri="{BB962C8B-B14F-4D97-AF65-F5344CB8AC3E}">
        <p14:creationId xmlns:p14="http://schemas.microsoft.com/office/powerpoint/2010/main" val="208722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a:xfrm>
            <a:off x="457200" y="1219200"/>
            <a:ext cx="4343400" cy="3048000"/>
          </a:xfrm>
        </p:spPr>
        <p:txBody>
          <a:bodyPr>
            <a:normAutofit/>
          </a:bodyPr>
          <a:lstStyle/>
          <a:p>
            <a:r>
              <a:rPr lang="en-US" dirty="0">
                <a:solidFill>
                  <a:schemeClr val="tx1"/>
                </a:solidFill>
              </a:rPr>
              <a:t>Avoiding Security Incidents</a:t>
            </a:r>
          </a:p>
        </p:txBody>
      </p:sp>
    </p:spTree>
    <p:extLst>
      <p:ext uri="{BB962C8B-B14F-4D97-AF65-F5344CB8AC3E}">
        <p14:creationId xmlns:p14="http://schemas.microsoft.com/office/powerpoint/2010/main" val="26419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799" y="228600"/>
            <a:ext cx="8605159" cy="990600"/>
          </a:xfrm>
        </p:spPr>
        <p:txBody>
          <a:bodyPr>
            <a:noAutofit/>
          </a:bodyPr>
          <a:lstStyle/>
          <a:p>
            <a:pPr algn="ctr"/>
            <a:r>
              <a:rPr lang="en-US" sz="3600" dirty="0"/>
              <a:t>Security Incidents: Exposing Participant PII</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p:txBody>
          <a:bodyPr/>
          <a:lstStyle/>
          <a:p>
            <a:pPr marL="0" indent="0">
              <a:buNone/>
            </a:pPr>
            <a:r>
              <a:rPr lang="en-US" sz="2800" dirty="0"/>
              <a:t>A security incident occurs if personally identifiable information (PII) is potentially viewable to unrelated parties. Examples from PDPDCS:</a:t>
            </a:r>
          </a:p>
          <a:p>
            <a:r>
              <a:rPr lang="en-US" dirty="0"/>
              <a:t>Uploading an </a:t>
            </a:r>
            <a:r>
              <a:rPr lang="en-US" dirty="0" err="1"/>
              <a:t>unredacted</a:t>
            </a:r>
            <a:r>
              <a:rPr lang="en-US" dirty="0"/>
              <a:t> Service Payback Agreement to the wrong participant record</a:t>
            </a:r>
          </a:p>
          <a:p>
            <a:r>
              <a:rPr lang="en-US" dirty="0"/>
              <a:t>Sending an unencrypted PII in</a:t>
            </a:r>
            <a:br>
              <a:rPr lang="en-US" dirty="0"/>
            </a:br>
            <a:r>
              <a:rPr lang="en-US" dirty="0"/>
              <a:t>an email to the PDPDCS Help Desk</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17</a:t>
            </a:fld>
            <a:endParaRPr lang="en-US" dirty="0"/>
          </a:p>
        </p:txBody>
      </p:sp>
      <p:pic>
        <p:nvPicPr>
          <p:cNvPr id="5" name="Picture 4" descr="A picture containing clock&#10;&#10;Description automatically generated">
            <a:extLst>
              <a:ext uri="{FF2B5EF4-FFF2-40B4-BE49-F238E27FC236}">
                <a16:creationId xmlns:a16="http://schemas.microsoft.com/office/drawing/2014/main" id="{D485B66F-1F9C-4FA0-B923-233FE1EC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3848100"/>
            <a:ext cx="2128158" cy="2128158"/>
          </a:xfrm>
          <a:prstGeom prst="rect">
            <a:avLst/>
          </a:prstGeom>
        </p:spPr>
      </p:pic>
    </p:spTree>
    <p:extLst>
      <p:ext uri="{BB962C8B-B14F-4D97-AF65-F5344CB8AC3E}">
        <p14:creationId xmlns:p14="http://schemas.microsoft.com/office/powerpoint/2010/main" val="338469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799" y="228600"/>
            <a:ext cx="8605159" cy="990600"/>
          </a:xfrm>
        </p:spPr>
        <p:txBody>
          <a:bodyPr>
            <a:noAutofit/>
          </a:bodyPr>
          <a:lstStyle/>
          <a:p>
            <a:pPr algn="ctr"/>
            <a:r>
              <a:rPr lang="en-US" sz="4800" dirty="0"/>
              <a:t>Impacts of 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0" y="1447800"/>
            <a:ext cx="8757557" cy="4495800"/>
          </a:xfrm>
        </p:spPr>
        <p:txBody>
          <a:bodyPr>
            <a:normAutofit fontScale="92500" lnSpcReduction="20000"/>
          </a:bodyPr>
          <a:lstStyle/>
          <a:p>
            <a:pPr marL="0" indent="0">
              <a:buNone/>
            </a:pPr>
            <a:r>
              <a:rPr lang="en-US" sz="3000" dirty="0"/>
              <a:t>Every security incident that occurs requires significant resources from the Department to mitigate the impact:</a:t>
            </a:r>
          </a:p>
          <a:p>
            <a:pPr lvl="1">
              <a:spcBef>
                <a:spcPts val="1200"/>
              </a:spcBef>
            </a:pPr>
            <a:r>
              <a:rPr lang="en-US" b="1" dirty="0"/>
              <a:t>PDPDCS staff must notify the Department’s Education Security Operation Center (EDSOC), </a:t>
            </a:r>
            <a:r>
              <a:rPr lang="en-US" dirty="0"/>
              <a:t>document the incident, and work to expunge the file or email from the PDPDCS or email servers.</a:t>
            </a:r>
          </a:p>
          <a:p>
            <a:pPr lvl="1">
              <a:spcBef>
                <a:spcPts val="1200"/>
              </a:spcBef>
            </a:pPr>
            <a:r>
              <a:rPr lang="en-US" dirty="0"/>
              <a:t>Additional interviews, investigations, and mitigation strategies might be necessary if an unauthorized individual viewed the PII.</a:t>
            </a:r>
          </a:p>
          <a:p>
            <a:pPr lvl="1">
              <a:spcBef>
                <a:spcPts val="1200"/>
              </a:spcBef>
            </a:pPr>
            <a:r>
              <a:rPr lang="en-US" b="1" dirty="0"/>
              <a:t>PDPDCS Staff must review all other participant records </a:t>
            </a:r>
            <a:r>
              <a:rPr lang="en-US" dirty="0"/>
              <a:t>and documentation associated with the grantee to ensure other security incidents have not occurred</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18</a:t>
            </a:fld>
            <a:endParaRPr lang="en-US" dirty="0"/>
          </a:p>
        </p:txBody>
      </p:sp>
    </p:spTree>
    <p:extLst>
      <p:ext uri="{BB962C8B-B14F-4D97-AF65-F5344CB8AC3E}">
        <p14:creationId xmlns:p14="http://schemas.microsoft.com/office/powerpoint/2010/main" val="459871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799" y="228600"/>
            <a:ext cx="8605159" cy="990600"/>
          </a:xfrm>
        </p:spPr>
        <p:txBody>
          <a:bodyPr>
            <a:noAutofit/>
          </a:bodyPr>
          <a:lstStyle/>
          <a:p>
            <a:pPr algn="ctr"/>
            <a:r>
              <a:rPr lang="en-US" sz="4800" dirty="0"/>
              <a:t>Impacts of 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0" y="1447800"/>
            <a:ext cx="8839200" cy="4648200"/>
          </a:xfrm>
        </p:spPr>
        <p:txBody>
          <a:bodyPr>
            <a:normAutofit fontScale="85000" lnSpcReduction="10000"/>
          </a:bodyPr>
          <a:lstStyle/>
          <a:p>
            <a:pPr marL="0" indent="0">
              <a:buNone/>
            </a:pPr>
            <a:r>
              <a:rPr lang="en-US" sz="3300" dirty="0"/>
              <a:t>Grantees and Project Directors also are impacted by these security incidents:</a:t>
            </a:r>
          </a:p>
          <a:p>
            <a:pPr lvl="1">
              <a:spcBef>
                <a:spcPts val="1200"/>
              </a:spcBef>
            </a:pPr>
            <a:r>
              <a:rPr lang="en-US" dirty="0"/>
              <a:t>Grantees will be required to resubmit participant documentation and complete security incident report documentation and participate in investigation interviews as needed;</a:t>
            </a:r>
          </a:p>
          <a:p>
            <a:pPr lvl="1">
              <a:spcBef>
                <a:spcPts val="1200"/>
              </a:spcBef>
            </a:pPr>
            <a:r>
              <a:rPr lang="en-US" dirty="0"/>
              <a:t>Project Directors and Secondary Users will be required to participate in a security training to understand the proper handling of participant PII and the consequences of data breaches; and </a:t>
            </a:r>
          </a:p>
          <a:p>
            <a:pPr lvl="1">
              <a:spcBef>
                <a:spcPts val="1200"/>
              </a:spcBef>
            </a:pPr>
            <a:r>
              <a:rPr lang="en-US" dirty="0"/>
              <a:t>The grant will be placed on a security incident list tracked by PDPDCS and OIE staff. </a:t>
            </a:r>
            <a:r>
              <a:rPr lang="en-US" b="1" u="sng" dirty="0"/>
              <a:t>If further incidents occur, the grant and university could be placed on high-risk status, impacting their ability to receive future federal funding</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19</a:t>
            </a:fld>
            <a:endParaRPr lang="en-US" dirty="0"/>
          </a:p>
        </p:txBody>
      </p:sp>
    </p:spTree>
    <p:extLst>
      <p:ext uri="{BB962C8B-B14F-4D97-AF65-F5344CB8AC3E}">
        <p14:creationId xmlns:p14="http://schemas.microsoft.com/office/powerpoint/2010/main" val="323109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9" y="228600"/>
            <a:ext cx="8153400" cy="990600"/>
          </a:xfrm>
        </p:spPr>
        <p:txBody>
          <a:bodyPr/>
          <a:lstStyle/>
          <a:p>
            <a:r>
              <a:rPr lang="en-US" dirty="0"/>
              <a:t>Training Agenda</a:t>
            </a: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2</a:t>
            </a:fld>
            <a:endParaRPr lang="en-US" dirty="0"/>
          </a:p>
        </p:txBody>
      </p:sp>
      <p:sp>
        <p:nvSpPr>
          <p:cNvPr id="3" name="Content Placeholder 2"/>
          <p:cNvSpPr>
            <a:spLocks noGrp="1"/>
          </p:cNvSpPr>
          <p:nvPr>
            <p:ph sz="quarter" idx="1"/>
          </p:nvPr>
        </p:nvSpPr>
        <p:spPr>
          <a:xfrm>
            <a:off x="304800" y="1447800"/>
            <a:ext cx="8534399" cy="4495800"/>
          </a:xfrm>
          <a:effectLst/>
        </p:spPr>
        <p:txBody>
          <a:bodyPr>
            <a:normAutofit/>
          </a:bodyPr>
          <a:lstStyle/>
          <a:p>
            <a:r>
              <a:rPr lang="en-US" sz="3200" dirty="0"/>
              <a:t>OIE Welcome and Training Purpose</a:t>
            </a:r>
          </a:p>
          <a:p>
            <a:r>
              <a:rPr lang="en-US" sz="3200" dirty="0"/>
              <a:t>Review required actions for data submission</a:t>
            </a:r>
          </a:p>
          <a:p>
            <a:r>
              <a:rPr lang="en-US" sz="3200" dirty="0"/>
              <a:t>Protecting Participant Data</a:t>
            </a:r>
          </a:p>
          <a:p>
            <a:r>
              <a:rPr lang="en-US" sz="3200" dirty="0"/>
              <a:t>Address frequently asked questions about the PDPDCS</a:t>
            </a:r>
          </a:p>
          <a:p>
            <a:r>
              <a:rPr lang="en-US" sz="3200" dirty="0"/>
              <a:t>Understand the resources available to you and your participants</a:t>
            </a:r>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799" y="228600"/>
            <a:ext cx="8605159" cy="990600"/>
          </a:xfrm>
        </p:spPr>
        <p:txBody>
          <a:bodyPr>
            <a:noAutofit/>
          </a:bodyPr>
          <a:lstStyle/>
          <a:p>
            <a:pPr algn="ctr"/>
            <a:r>
              <a:rPr lang="en-US" dirty="0"/>
              <a:t>Avoiding 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0" y="1371600"/>
            <a:ext cx="9144000" cy="4495800"/>
          </a:xfrm>
        </p:spPr>
        <p:txBody>
          <a:bodyPr>
            <a:noAutofit/>
          </a:bodyPr>
          <a:lstStyle/>
          <a:p>
            <a:pPr marL="514350" indent="-514350">
              <a:buFont typeface="+mj-lt"/>
              <a:buAutoNum type="arabicPeriod"/>
            </a:pPr>
            <a:r>
              <a:rPr lang="en-US" sz="2800" dirty="0"/>
              <a:t>Develop a file upload checklist to review the service payback agreement for the correct name, ensure the SSN is redacted, and the file name is correct.</a:t>
            </a:r>
          </a:p>
          <a:p>
            <a:pPr marL="514350" indent="-514350">
              <a:spcBef>
                <a:spcPts val="1200"/>
              </a:spcBef>
              <a:buFont typeface="+mj-lt"/>
              <a:buAutoNum type="arabicPeriod"/>
            </a:pPr>
            <a:r>
              <a:rPr lang="en-US" sz="2800" dirty="0"/>
              <a:t>Implement a file naming convention to avoid uploading the wrong file to a participant’s record: SPA_J_DOE.pdf.</a:t>
            </a:r>
          </a:p>
          <a:p>
            <a:pPr marL="514350" indent="-514350">
              <a:spcBef>
                <a:spcPts val="1200"/>
              </a:spcBef>
              <a:buFont typeface="+mj-lt"/>
              <a:buAutoNum type="arabicPeriod"/>
            </a:pPr>
            <a:r>
              <a:rPr lang="en-US" sz="2800" dirty="0"/>
              <a:t>Always encrypt files being sent by email, including to the PDPDCS Help Desk.</a:t>
            </a:r>
          </a:p>
          <a:p>
            <a:pPr marL="514350" indent="-514350">
              <a:spcBef>
                <a:spcPts val="1200"/>
              </a:spcBef>
              <a:buFont typeface="+mj-lt"/>
              <a:buAutoNum type="arabicPeriod"/>
            </a:pPr>
            <a:r>
              <a:rPr lang="en-US" sz="2800" dirty="0"/>
              <a:t>Review all files after uploading to the PDPDCS to ensure the agreement has been uploaded to the correct participant.</a:t>
            </a:r>
            <a:endParaRPr lang="en-US" sz="2800" b="1" u="sng" dirty="0"/>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20</a:t>
            </a:fld>
            <a:endParaRPr lang="en-US" dirty="0"/>
          </a:p>
        </p:txBody>
      </p:sp>
    </p:spTree>
    <p:extLst>
      <p:ext uri="{BB962C8B-B14F-4D97-AF65-F5344CB8AC3E}">
        <p14:creationId xmlns:p14="http://schemas.microsoft.com/office/powerpoint/2010/main" val="172795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1305-CC9E-4207-89BA-F8050BC31E95}"/>
              </a:ext>
            </a:extLst>
          </p:cNvPr>
          <p:cNvSpPr>
            <a:spLocks noGrp="1"/>
          </p:cNvSpPr>
          <p:nvPr>
            <p:ph type="ctrTitle"/>
          </p:nvPr>
        </p:nvSpPr>
        <p:spPr>
          <a:xfrm>
            <a:off x="381000" y="1143000"/>
            <a:ext cx="3962400" cy="3048000"/>
          </a:xfrm>
        </p:spPr>
        <p:txBody>
          <a:bodyPr/>
          <a:lstStyle/>
          <a:p>
            <a:r>
              <a:rPr lang="en-US" dirty="0"/>
              <a:t>Frequently Asked Questions</a:t>
            </a:r>
          </a:p>
        </p:txBody>
      </p:sp>
    </p:spTree>
    <p:extLst>
      <p:ext uri="{BB962C8B-B14F-4D97-AF65-F5344CB8AC3E}">
        <p14:creationId xmlns:p14="http://schemas.microsoft.com/office/powerpoint/2010/main" val="134524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799" y="1600200"/>
            <a:ext cx="3276601" cy="4495800"/>
          </a:xfrm>
        </p:spPr>
        <p:txBody>
          <a:bodyPr>
            <a:noAutofit/>
          </a:bodyPr>
          <a:lstStyle/>
          <a:p>
            <a:pPr marL="0" indent="0">
              <a:buNone/>
              <a:tabLst>
                <a:tab pos="0" algn="l"/>
              </a:tabLst>
            </a:pPr>
            <a:r>
              <a:rPr lang="en-US" sz="3200" dirty="0"/>
              <a:t>Use the “Forgot Password” link on the login page.</a:t>
            </a:r>
          </a:p>
          <a:p>
            <a:pPr marL="0" indent="0">
              <a:buNone/>
              <a:tabLst>
                <a:tab pos="0" algn="l"/>
              </a:tabLst>
            </a:pPr>
            <a:endParaRPr lang="en-US" sz="3200" dirty="0"/>
          </a:p>
        </p:txBody>
      </p:sp>
      <p:sp>
        <p:nvSpPr>
          <p:cNvPr id="8194" name="AutoShape 2"/>
          <p:cNvSpPr>
            <a:spLocks noGrp="1" noChangeArrowheads="1"/>
          </p:cNvSpPr>
          <p:nvPr>
            <p:ph type="title"/>
          </p:nvPr>
        </p:nvSpPr>
        <p:spPr>
          <a:xfrm>
            <a:off x="306681" y="190501"/>
            <a:ext cx="8153400" cy="990600"/>
          </a:xfrm>
        </p:spPr>
        <p:txBody>
          <a:bodyPr>
            <a:noAutofit/>
          </a:bodyPr>
          <a:lstStyle/>
          <a:p>
            <a:r>
              <a:rPr lang="en-US" sz="4000" dirty="0"/>
              <a:t>How do I reset my password?</a:t>
            </a:r>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22</a:t>
            </a:fld>
            <a:endParaRPr lang="en-US" dirty="0"/>
          </a:p>
        </p:txBody>
      </p:sp>
      <p:pic>
        <p:nvPicPr>
          <p:cNvPr id="9" name="Picture 8">
            <a:extLst>
              <a:ext uri="{FF2B5EF4-FFF2-40B4-BE49-F238E27FC236}">
                <a16:creationId xmlns:a16="http://schemas.microsoft.com/office/drawing/2014/main" id="{2AF9054E-2096-D642-B5ED-64FEEB1B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451842"/>
            <a:ext cx="4329042" cy="2805958"/>
          </a:xfrm>
          <a:prstGeom prst="rect">
            <a:avLst/>
          </a:prstGeom>
        </p:spPr>
      </p:pic>
      <p:grpSp>
        <p:nvGrpSpPr>
          <p:cNvPr id="10" name="Group 9">
            <a:extLst>
              <a:ext uri="{FF2B5EF4-FFF2-40B4-BE49-F238E27FC236}">
                <a16:creationId xmlns:a16="http://schemas.microsoft.com/office/drawing/2014/main" id="{06839812-A2FB-6A48-9FB2-CD484016E886}"/>
              </a:ext>
            </a:extLst>
          </p:cNvPr>
          <p:cNvGrpSpPr/>
          <p:nvPr/>
        </p:nvGrpSpPr>
        <p:grpSpPr>
          <a:xfrm>
            <a:off x="3200400" y="2097985"/>
            <a:ext cx="5838685" cy="3981450"/>
            <a:chOff x="3200400" y="2097985"/>
            <a:chExt cx="5838685" cy="3981450"/>
          </a:xfrm>
        </p:grpSpPr>
        <p:pic>
          <p:nvPicPr>
            <p:cNvPr id="6" name="Picture 5">
              <a:extLst>
                <a:ext uri="{FF2B5EF4-FFF2-40B4-BE49-F238E27FC236}">
                  <a16:creationId xmlns:a16="http://schemas.microsoft.com/office/drawing/2014/main" id="{14AAF1E7-3322-4F73-A5A8-4EE33ADAA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097985"/>
              <a:ext cx="5838685" cy="3981450"/>
            </a:xfrm>
            <a:prstGeom prst="rect">
              <a:avLst/>
            </a:prstGeom>
          </p:spPr>
        </p:pic>
        <p:sp>
          <p:nvSpPr>
            <p:cNvPr id="3" name="Rectangle 2">
              <a:extLst>
                <a:ext uri="{FF2B5EF4-FFF2-40B4-BE49-F238E27FC236}">
                  <a16:creationId xmlns:a16="http://schemas.microsoft.com/office/drawing/2014/main" id="{10CA70E0-1B02-4823-8D27-73448ED21423}"/>
                </a:ext>
              </a:extLst>
            </p:cNvPr>
            <p:cNvSpPr/>
            <p:nvPr/>
          </p:nvSpPr>
          <p:spPr>
            <a:xfrm>
              <a:off x="4953000" y="3381328"/>
              <a:ext cx="914400" cy="35247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95296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63963" y="1480932"/>
            <a:ext cx="8461376" cy="4615068"/>
          </a:xfrm>
        </p:spPr>
        <p:txBody>
          <a:bodyPr>
            <a:normAutofit/>
          </a:bodyPr>
          <a:lstStyle/>
          <a:p>
            <a:pPr marL="0" indent="0">
              <a:buNone/>
            </a:pPr>
            <a:r>
              <a:rPr lang="en-US" sz="2800" dirty="0"/>
              <a:t>Grantees must update information </a:t>
            </a:r>
            <a:br>
              <a:rPr lang="en-US" sz="2800" dirty="0"/>
            </a:br>
            <a:r>
              <a:rPr lang="en-US" sz="2800" dirty="0"/>
              <a:t>in PDPDCS for all participants within </a:t>
            </a:r>
            <a:br>
              <a:rPr lang="en-US" sz="2800" dirty="0"/>
            </a:br>
            <a:r>
              <a:rPr lang="en-US" sz="2800" dirty="0"/>
              <a:t>30 days of:</a:t>
            </a:r>
          </a:p>
          <a:p>
            <a:r>
              <a:rPr lang="en-US" sz="2700" dirty="0"/>
              <a:t>Enrolling a participant, </a:t>
            </a:r>
          </a:p>
          <a:p>
            <a:r>
              <a:rPr lang="en-US" sz="2700" dirty="0"/>
              <a:t>A change in status of a participant, or </a:t>
            </a:r>
          </a:p>
          <a:p>
            <a:r>
              <a:rPr lang="en-US" sz="2700" dirty="0"/>
              <a:t>The end of your grant’s fiscal year.</a:t>
            </a:r>
          </a:p>
          <a:p>
            <a:endParaRPr lang="en-US" sz="2700" dirty="0"/>
          </a:p>
          <a:p>
            <a:pPr marL="0" indent="0">
              <a:buNone/>
            </a:pPr>
            <a:endParaRPr lang="en-US" sz="2800" dirty="0"/>
          </a:p>
          <a:p>
            <a:pPr marL="0" lvl="1" indent="0" algn="r">
              <a:buNone/>
            </a:pPr>
            <a:endParaRPr lang="en-US" sz="2000" dirty="0"/>
          </a:p>
        </p:txBody>
      </p:sp>
      <p:sp>
        <p:nvSpPr>
          <p:cNvPr id="6" name="Oval 5">
            <a:extLst>
              <a:ext uri="{FF2B5EF4-FFF2-40B4-BE49-F238E27FC236}">
                <a16:creationId xmlns:a16="http://schemas.microsoft.com/office/drawing/2014/main" id="{67B1367D-7A6C-41CB-926D-F7C36FD05144}"/>
              </a:ext>
            </a:extLst>
          </p:cNvPr>
          <p:cNvSpPr/>
          <p:nvPr/>
        </p:nvSpPr>
        <p:spPr>
          <a:xfrm>
            <a:off x="6553200" y="1600200"/>
            <a:ext cx="2212975" cy="2209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203B21F-842F-4F3A-8B8B-AAA2FECE5F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25768" y="1905000"/>
            <a:ext cx="1843328" cy="1524000"/>
          </a:xfrm>
          <a:prstGeom prst="rect">
            <a:avLst/>
          </a:prstGeom>
        </p:spPr>
      </p:pic>
      <p:sp>
        <p:nvSpPr>
          <p:cNvPr id="16" name="AutoShape 2">
            <a:extLst>
              <a:ext uri="{FF2B5EF4-FFF2-40B4-BE49-F238E27FC236}">
                <a16:creationId xmlns:a16="http://schemas.microsoft.com/office/drawing/2014/main" id="{54B5AC90-C334-4008-A211-FB3B71998672}"/>
              </a:ext>
            </a:extLst>
          </p:cNvPr>
          <p:cNvSpPr>
            <a:spLocks noGrp="1" noChangeArrowheads="1"/>
          </p:cNvSpPr>
          <p:nvPr>
            <p:ph type="title"/>
          </p:nvPr>
        </p:nvSpPr>
        <p:spPr>
          <a:xfrm>
            <a:off x="493644" y="152400"/>
            <a:ext cx="8153400" cy="990600"/>
          </a:xfrm>
        </p:spPr>
        <p:txBody>
          <a:bodyPr>
            <a:normAutofit fontScale="90000"/>
          </a:bodyPr>
          <a:lstStyle/>
          <a:p>
            <a:r>
              <a:rPr lang="en-US" dirty="0"/>
              <a:t>How often should I be logging into the PDPDCS?</a:t>
            </a:r>
          </a:p>
        </p:txBody>
      </p:sp>
    </p:spTree>
    <p:extLst>
      <p:ext uri="{BB962C8B-B14F-4D97-AF65-F5344CB8AC3E}">
        <p14:creationId xmlns:p14="http://schemas.microsoft.com/office/powerpoint/2010/main" val="132015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04800" y="118759"/>
            <a:ext cx="9067800" cy="990600"/>
          </a:xfrm>
        </p:spPr>
        <p:txBody>
          <a:bodyPr>
            <a:noAutofit/>
          </a:bodyPr>
          <a:lstStyle/>
          <a:p>
            <a:r>
              <a:rPr lang="en-US" sz="4000" dirty="0"/>
              <a:t>Why aren’t I (or my participants) receiving emails from the PDPDCS?</a:t>
            </a:r>
          </a:p>
        </p:txBody>
      </p:sp>
      <p:sp>
        <p:nvSpPr>
          <p:cNvPr id="7171" name="Rectangle 3"/>
          <p:cNvSpPr>
            <a:spLocks noGrp="1" noChangeArrowheads="1"/>
          </p:cNvSpPr>
          <p:nvPr>
            <p:ph idx="1"/>
          </p:nvPr>
        </p:nvSpPr>
        <p:spPr>
          <a:xfrm>
            <a:off x="617221" y="1873409"/>
            <a:ext cx="5867399" cy="2452934"/>
          </a:xfrm>
        </p:spPr>
        <p:txBody>
          <a:bodyPr>
            <a:normAutofit/>
          </a:bodyPr>
          <a:lstStyle/>
          <a:p>
            <a:pPr marL="0" indent="0">
              <a:buNone/>
            </a:pPr>
            <a:r>
              <a:rPr lang="en-US" sz="3200" dirty="0"/>
              <a:t>To ensure you and your participants receive all system notifications:</a:t>
            </a:r>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24</a:t>
            </a:fld>
            <a:endParaRPr lang="en-US" dirty="0"/>
          </a:p>
        </p:txBody>
      </p:sp>
      <p:sp>
        <p:nvSpPr>
          <p:cNvPr id="9" name="Rectangle: Rounded Corners 8">
            <a:extLst>
              <a:ext uri="{FF2B5EF4-FFF2-40B4-BE49-F238E27FC236}">
                <a16:creationId xmlns:a16="http://schemas.microsoft.com/office/drawing/2014/main" id="{E1C0B1D3-458B-4BCE-A7C3-A73A2F8E3148}"/>
              </a:ext>
            </a:extLst>
          </p:cNvPr>
          <p:cNvSpPr/>
          <p:nvPr/>
        </p:nvSpPr>
        <p:spPr>
          <a:xfrm>
            <a:off x="685801" y="3696998"/>
            <a:ext cx="7619999" cy="232280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
            <a:extLst>
              <a:ext uri="{FF2B5EF4-FFF2-40B4-BE49-F238E27FC236}">
                <a16:creationId xmlns:a16="http://schemas.microsoft.com/office/drawing/2014/main" id="{7C92FAF7-B939-42A3-9929-6824A004B409}"/>
              </a:ext>
            </a:extLst>
          </p:cNvPr>
          <p:cNvSpPr txBox="1">
            <a:spLocks noChangeArrowheads="1"/>
          </p:cNvSpPr>
          <p:nvPr/>
        </p:nvSpPr>
        <p:spPr>
          <a:xfrm>
            <a:off x="685801" y="3888257"/>
            <a:ext cx="7619999" cy="2261675"/>
          </a:xfrm>
          <a:prstGeom prst="rect">
            <a:avLst/>
          </a:prstGeom>
        </p:spPr>
        <p:txBody>
          <a:bodyPr vert="horz">
            <a:normAutofit fontScale="925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4488" lvl="1" indent="-344488">
              <a:buClr>
                <a:srgbClr val="243352"/>
              </a:buClr>
              <a:buSzPct val="100000"/>
            </a:pPr>
            <a:r>
              <a:rPr lang="en-US" sz="2800" dirty="0"/>
              <a:t>Add </a:t>
            </a:r>
            <a:r>
              <a:rPr lang="en-US" sz="2800" dirty="0">
                <a:hlinkClick r:id="rId3"/>
              </a:rPr>
              <a:t>paybackobligations@ed.gov</a:t>
            </a:r>
            <a:r>
              <a:rPr lang="en-US" sz="2800" dirty="0"/>
              <a:t> to your contact list</a:t>
            </a:r>
          </a:p>
          <a:p>
            <a:pPr marL="344488" lvl="1" indent="-344488">
              <a:buClr>
                <a:srgbClr val="243352"/>
              </a:buClr>
              <a:buSzPct val="100000"/>
            </a:pPr>
            <a:r>
              <a:rPr lang="en-US" sz="2800" dirty="0"/>
              <a:t>Check your email settings to be sure emails from this account are not marked as spam</a:t>
            </a:r>
          </a:p>
          <a:p>
            <a:pPr marL="344488" lvl="1" indent="-344488">
              <a:buClr>
                <a:srgbClr val="243352"/>
              </a:buClr>
              <a:buSzPct val="100000"/>
            </a:pPr>
            <a:r>
              <a:rPr lang="en-US" sz="2800" dirty="0"/>
              <a:t>Enter a non-IHE email address for each participant</a:t>
            </a:r>
          </a:p>
          <a:p>
            <a:pPr marL="344488" lvl="1" indent="-344488">
              <a:buSzPct val="100000"/>
            </a:pPr>
            <a:endParaRPr lang="en-US" sz="2800" b="1" dirty="0">
              <a:solidFill>
                <a:srgbClr val="002060"/>
              </a:solidFill>
            </a:endParaRPr>
          </a:p>
        </p:txBody>
      </p:sp>
      <p:pic>
        <p:nvPicPr>
          <p:cNvPr id="3" name="Picture 2">
            <a:extLst>
              <a:ext uri="{FF2B5EF4-FFF2-40B4-BE49-F238E27FC236}">
                <a16:creationId xmlns:a16="http://schemas.microsoft.com/office/drawing/2014/main" id="{EE89963B-38D1-4C5D-B7AD-EB6E9ABD6A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00800" y="1336660"/>
            <a:ext cx="1800512" cy="2473340"/>
          </a:xfrm>
          <a:prstGeom prst="rect">
            <a:avLst/>
          </a:prstGeom>
        </p:spPr>
      </p:pic>
    </p:spTree>
    <p:extLst>
      <p:ext uri="{BB962C8B-B14F-4D97-AF65-F5344CB8AC3E}">
        <p14:creationId xmlns:p14="http://schemas.microsoft.com/office/powerpoint/2010/main" val="143426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228600" y="228600"/>
            <a:ext cx="8153400" cy="990600"/>
          </a:xfrm>
        </p:spPr>
        <p:txBody>
          <a:bodyPr>
            <a:noAutofit/>
          </a:bodyPr>
          <a:lstStyle/>
          <a:p>
            <a:r>
              <a:rPr lang="en-US" sz="4000" dirty="0"/>
              <a:t>Why should I add a secondary user?</a:t>
            </a:r>
          </a:p>
        </p:txBody>
      </p:sp>
      <p:sp>
        <p:nvSpPr>
          <p:cNvPr id="7171" name="Rectangle 3"/>
          <p:cNvSpPr>
            <a:spLocks noGrp="1" noChangeArrowheads="1"/>
          </p:cNvSpPr>
          <p:nvPr>
            <p:ph idx="1"/>
          </p:nvPr>
        </p:nvSpPr>
        <p:spPr/>
        <p:txBody>
          <a:bodyPr>
            <a:normAutofit/>
          </a:bodyPr>
          <a:lstStyle/>
          <a:p>
            <a:r>
              <a:rPr lang="en-US" sz="2800" dirty="0"/>
              <a:t>Project Directors are responsible for all data entries, however secondary users are permitted access to the PDPDCS.</a:t>
            </a:r>
          </a:p>
          <a:p>
            <a:r>
              <a:rPr lang="en-US" sz="2800" dirty="0"/>
              <a:t>Only two people per grant are permitted access.</a:t>
            </a:r>
          </a:p>
          <a:p>
            <a:r>
              <a:rPr lang="en-US" sz="2800" dirty="0"/>
              <a:t>Secondary users are given a unique login allowing the to enter participant information.</a:t>
            </a:r>
          </a:p>
          <a:p>
            <a:r>
              <a:rPr lang="en-US" sz="2800" dirty="0"/>
              <a:t>Secondary users also receive PDPDCS reminder emails and notifications.</a:t>
            </a:r>
          </a:p>
          <a:p>
            <a:pPr>
              <a:buFont typeface="Wingdings 2" pitchFamily="18" charset="2"/>
              <a:buNone/>
            </a:pPr>
            <a:endParaRPr lang="en-US" sz="2800" b="1" dirty="0">
              <a:solidFill>
                <a:srgbClr val="002060"/>
              </a:solidFill>
            </a:endParaRPr>
          </a:p>
          <a:p>
            <a:endParaRPr lang="en-US" sz="2800" dirty="0"/>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25</a:t>
            </a:fld>
            <a:endParaRPr lang="en-US" dirty="0"/>
          </a:p>
        </p:txBody>
      </p:sp>
    </p:spTree>
    <p:extLst>
      <p:ext uri="{BB962C8B-B14F-4D97-AF65-F5344CB8AC3E}">
        <p14:creationId xmlns:p14="http://schemas.microsoft.com/office/powerpoint/2010/main" val="290384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432640" cy="990600"/>
          </a:xfrm>
        </p:spPr>
        <p:txBody>
          <a:bodyPr>
            <a:normAutofit fontScale="90000"/>
          </a:bodyPr>
          <a:lstStyle/>
          <a:p>
            <a:r>
              <a:rPr lang="en-US" dirty="0"/>
              <a:t>What do I need to tell my participants about their payback obligation?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26</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290245" y="1600200"/>
            <a:ext cx="6598881" cy="1569660"/>
          </a:xfrm>
          <a:prstGeom prst="rect">
            <a:avLst/>
          </a:prstGeom>
        </p:spPr>
        <p:txBody>
          <a:bodyPr wrap="square">
            <a:spAutoFit/>
          </a:bodyPr>
          <a:lstStyle/>
          <a:p>
            <a:r>
              <a:rPr lang="en-US" sz="3200" dirty="0"/>
              <a:t>Clearly explain to your participants before they accept funding, that participants are required to:</a:t>
            </a:r>
          </a:p>
        </p:txBody>
      </p:sp>
      <p:sp>
        <p:nvSpPr>
          <p:cNvPr id="9" name="Rectangle: Rounded Corners 8">
            <a:extLst>
              <a:ext uri="{FF2B5EF4-FFF2-40B4-BE49-F238E27FC236}">
                <a16:creationId xmlns:a16="http://schemas.microsoft.com/office/drawing/2014/main" id="{EABADA84-FA44-40F8-AE74-BC3E3E0085BD}"/>
              </a:ext>
            </a:extLst>
          </p:cNvPr>
          <p:cNvSpPr/>
          <p:nvPr/>
        </p:nvSpPr>
        <p:spPr>
          <a:xfrm>
            <a:off x="246580" y="3688141"/>
            <a:ext cx="8650840" cy="2314540"/>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
            <a:extLst>
              <a:ext uri="{FF2B5EF4-FFF2-40B4-BE49-F238E27FC236}">
                <a16:creationId xmlns:a16="http://schemas.microsoft.com/office/drawing/2014/main" id="{5706DF57-23B8-4065-89D2-8C69D6CB4732}"/>
              </a:ext>
            </a:extLst>
          </p:cNvPr>
          <p:cNvSpPr txBox="1">
            <a:spLocks noChangeArrowheads="1"/>
          </p:cNvSpPr>
          <p:nvPr/>
        </p:nvSpPr>
        <p:spPr>
          <a:xfrm>
            <a:off x="431639" y="3740855"/>
            <a:ext cx="8305800" cy="2261825"/>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5750" indent="-285750"/>
            <a:r>
              <a:rPr lang="en-US" sz="2400" dirty="0"/>
              <a:t>Log into the PDPDCS and submit eligible employment information to receive credit towards their payback obligation </a:t>
            </a:r>
          </a:p>
          <a:p>
            <a:pPr marL="285750" indent="-285750"/>
            <a:r>
              <a:rPr lang="en-US" sz="2400" dirty="0"/>
              <a:t>Update employment information annually</a:t>
            </a:r>
          </a:p>
          <a:p>
            <a:pPr marL="285750" indent="-285750"/>
            <a:r>
              <a:rPr lang="en-US" sz="2400" dirty="0"/>
              <a:t>Participants may begin fulfilling their obligation through service once they have completed or exited the program</a:t>
            </a:r>
          </a:p>
        </p:txBody>
      </p:sp>
      <p:pic>
        <p:nvPicPr>
          <p:cNvPr id="12" name="Picture 11">
            <a:extLst>
              <a:ext uri="{FF2B5EF4-FFF2-40B4-BE49-F238E27FC236}">
                <a16:creationId xmlns:a16="http://schemas.microsoft.com/office/drawing/2014/main" id="{0C5CF634-E9C4-471C-80CB-CE332A64EB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6934200" y="1420097"/>
            <a:ext cx="1676399" cy="2336333"/>
          </a:xfrm>
          <a:prstGeom prst="rect">
            <a:avLst/>
          </a:prstGeom>
        </p:spPr>
      </p:pic>
    </p:spTree>
    <p:extLst>
      <p:ext uri="{BB962C8B-B14F-4D97-AF65-F5344CB8AC3E}">
        <p14:creationId xmlns:p14="http://schemas.microsoft.com/office/powerpoint/2010/main" val="169366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normAutofit fontScale="90000"/>
          </a:bodyPr>
          <a:lstStyle/>
          <a:p>
            <a:r>
              <a:rPr lang="en-US" dirty="0"/>
              <a:t>What do I need to tell my participants about their payback obligation?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27</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457200" y="1687562"/>
            <a:ext cx="8153400" cy="2246769"/>
          </a:xfrm>
          <a:prstGeom prst="rect">
            <a:avLst/>
          </a:prstGeom>
        </p:spPr>
        <p:txBody>
          <a:bodyPr wrap="square">
            <a:spAutoFit/>
          </a:bodyPr>
          <a:lstStyle/>
          <a:p>
            <a:r>
              <a:rPr lang="en-US" sz="2800" dirty="0"/>
              <a:t>Participants </a:t>
            </a:r>
            <a:r>
              <a:rPr lang="en-US" sz="2800" u="sng" dirty="0">
                <a:latin typeface="+mj-lt"/>
              </a:rPr>
              <a:t>who do not</a:t>
            </a:r>
            <a:r>
              <a:rPr lang="en-US" sz="2800" dirty="0">
                <a:latin typeface="+mj-lt"/>
              </a:rPr>
              <a:t> </a:t>
            </a:r>
            <a:r>
              <a:rPr lang="en-US" sz="2800" dirty="0"/>
              <a:t>submit eligible employment information verified by their employer by the time their payback obligation must be fulfilled are not in compliance and will be referred to </a:t>
            </a:r>
            <a:r>
              <a:rPr lang="en-US" sz="2800" dirty="0" smtClean="0"/>
              <a:t>ARBMD </a:t>
            </a:r>
            <a:r>
              <a:rPr lang="en-US" sz="2800" dirty="0"/>
              <a:t>for repayment.</a:t>
            </a:r>
          </a:p>
        </p:txBody>
      </p:sp>
    </p:spTree>
    <p:extLst>
      <p:ext uri="{BB962C8B-B14F-4D97-AF65-F5344CB8AC3E}">
        <p14:creationId xmlns:p14="http://schemas.microsoft.com/office/powerpoint/2010/main" val="318425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471"/>
            <a:ext cx="8458200" cy="990600"/>
          </a:xfrm>
        </p:spPr>
        <p:txBody>
          <a:bodyPr>
            <a:normAutofit fontScale="90000"/>
          </a:bodyPr>
          <a:lstStyle/>
          <a:p>
            <a:r>
              <a:rPr lang="en-US" dirty="0"/>
              <a:t>My</a:t>
            </a:r>
            <a:r>
              <a:rPr lang="en-US" dirty="0">
                <a:solidFill>
                  <a:srgbClr val="FF0000"/>
                </a:solidFill>
              </a:rPr>
              <a:t> </a:t>
            </a:r>
            <a:r>
              <a:rPr lang="en-US" dirty="0"/>
              <a:t>grant is ending this year. Is there anything I need to do in the PDPDCS?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28</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457199" y="1480327"/>
            <a:ext cx="8153400" cy="1384995"/>
          </a:xfrm>
          <a:prstGeom prst="rect">
            <a:avLst/>
          </a:prstGeom>
        </p:spPr>
        <p:txBody>
          <a:bodyPr wrap="square">
            <a:spAutoFit/>
          </a:bodyPr>
          <a:lstStyle/>
          <a:p>
            <a:r>
              <a:rPr lang="en-US" sz="2800" dirty="0"/>
              <a:t>Grantees must report all participants as “Exit Without Completion” or “Completed/Graduated” before their grant end date.</a:t>
            </a:r>
          </a:p>
        </p:txBody>
      </p:sp>
      <p:pic>
        <p:nvPicPr>
          <p:cNvPr id="7" name="Content Placeholder 9">
            <a:extLst>
              <a:ext uri="{FF2B5EF4-FFF2-40B4-BE49-F238E27FC236}">
                <a16:creationId xmlns:a16="http://schemas.microsoft.com/office/drawing/2014/main" id="{D1DCA8F1-1709-FF4B-BE92-2E7AA6D97281}"/>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b="26043"/>
          <a:stretch/>
        </p:blipFill>
        <p:spPr>
          <a:xfrm>
            <a:off x="707447" y="2994999"/>
            <a:ext cx="7652905" cy="2929737"/>
          </a:xfrm>
          <a:effectLst>
            <a:outerShdw blurRad="50800" dist="38100" dir="2700000" algn="tl" rotWithShape="0">
              <a:prstClr val="black">
                <a:alpha val="40000"/>
              </a:prstClr>
            </a:outerShdw>
          </a:effectLst>
        </p:spPr>
      </p:pic>
      <p:sp>
        <p:nvSpPr>
          <p:cNvPr id="5" name="Oval 4"/>
          <p:cNvSpPr/>
          <p:nvPr/>
        </p:nvSpPr>
        <p:spPr>
          <a:xfrm>
            <a:off x="7285540" y="4931277"/>
            <a:ext cx="1143000" cy="1079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142540" y="4931278"/>
            <a:ext cx="1143000" cy="10796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3753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a:xfrm>
            <a:off x="457200" y="1219200"/>
            <a:ext cx="4343400" cy="3048000"/>
          </a:xfrm>
        </p:spPr>
        <p:txBody>
          <a:bodyPr/>
          <a:lstStyle/>
          <a:p>
            <a:r>
              <a:rPr lang="en-US" dirty="0">
                <a:solidFill>
                  <a:schemeClr val="tx1"/>
                </a:solidFill>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1305-CC9E-4207-89BA-F8050BC31E95}"/>
              </a:ext>
            </a:extLst>
          </p:cNvPr>
          <p:cNvSpPr>
            <a:spLocks noGrp="1"/>
          </p:cNvSpPr>
          <p:nvPr>
            <p:ph type="ctrTitle"/>
          </p:nvPr>
        </p:nvSpPr>
        <p:spPr>
          <a:xfrm>
            <a:off x="381000" y="1143000"/>
            <a:ext cx="4572000" cy="3048000"/>
          </a:xfrm>
        </p:spPr>
        <p:txBody>
          <a:bodyPr/>
          <a:lstStyle/>
          <a:p>
            <a:r>
              <a:rPr lang="en-US" dirty="0"/>
              <a:t>OIE Welcome</a:t>
            </a:r>
          </a:p>
        </p:txBody>
      </p:sp>
      <p:sp>
        <p:nvSpPr>
          <p:cNvPr id="3" name="Content Placeholder 2"/>
          <p:cNvSpPr txBox="1">
            <a:spLocks/>
          </p:cNvSpPr>
          <p:nvPr/>
        </p:nvSpPr>
        <p:spPr>
          <a:xfrm>
            <a:off x="533400" y="3124200"/>
            <a:ext cx="8153400" cy="4495800"/>
          </a:xfrm>
          <a:prstGeom prst="rect">
            <a:avLst/>
          </a:prstGeom>
        </p:spPr>
        <p:txBody>
          <a:bodyPr vert="horz" anchor="ctr">
            <a:normAutofit/>
          </a:bodyPr>
          <a:lstStyle>
            <a:lvl1pPr marL="0" indent="0" algn="l" rtl="0" eaLnBrk="1" latinLnBrk="0" hangingPunct="1">
              <a:spcBef>
                <a:spcPts val="700"/>
              </a:spcBef>
              <a:buClr>
                <a:srgbClr val="243352"/>
              </a:buClr>
              <a:buSzPct val="100000"/>
              <a:buFont typeface="Arial" panose="020B0604020202020204" pitchFamily="34" charset="0"/>
              <a:buNone/>
              <a:defRPr kumimoji="0" sz="2600" kern="1200">
                <a:solidFill>
                  <a:srgbClr val="FFFFFF"/>
                </a:solidFill>
                <a:latin typeface="+mn-lt"/>
                <a:ea typeface="+mn-ea"/>
                <a:cs typeface="+mn-cs"/>
              </a:defRPr>
            </a:lvl1pPr>
            <a:lvl2pPr marL="457200" indent="0" algn="ctr" rtl="0" eaLnBrk="1" latinLnBrk="0" hangingPunct="1">
              <a:spcBef>
                <a:spcPts val="550"/>
              </a:spcBef>
              <a:buClr>
                <a:srgbClr val="1A88AD"/>
              </a:buClr>
              <a:buSzPct val="80000"/>
              <a:buFont typeface="Arial" panose="020B0604020202020204" pitchFamily="34" charset="0"/>
              <a:buNone/>
              <a:defRPr kumimoji="0" sz="2600" kern="1200">
                <a:solidFill>
                  <a:schemeClr val="tx1"/>
                </a:solidFill>
                <a:latin typeface="+mn-lt"/>
                <a:ea typeface="+mn-ea"/>
                <a:cs typeface="+mn-cs"/>
              </a:defRPr>
            </a:lvl2pPr>
            <a:lvl3pPr marL="914400" indent="0" algn="ctr" rtl="0" eaLnBrk="1" latinLnBrk="0" hangingPunct="1">
              <a:spcBef>
                <a:spcPts val="500"/>
              </a:spcBef>
              <a:buClr>
                <a:srgbClr val="4ABCE4"/>
              </a:buClr>
              <a:buSzPct val="75000"/>
              <a:buFont typeface="Wingdings" panose="05000000000000000000" pitchFamily="2" charset="2"/>
              <a:buNone/>
              <a:defRPr kumimoji="0" sz="2300" kern="1200">
                <a:solidFill>
                  <a:schemeClr val="tx1"/>
                </a:solidFill>
                <a:latin typeface="+mn-lt"/>
                <a:ea typeface="+mn-ea"/>
                <a:cs typeface="+mn-cs"/>
              </a:defRPr>
            </a:lvl3pPr>
            <a:lvl4pPr marL="1371600" indent="0" algn="ctr" rtl="0" eaLnBrk="1" latinLnBrk="0" hangingPunct="1">
              <a:spcBef>
                <a:spcPts val="400"/>
              </a:spcBef>
              <a:buClr>
                <a:srgbClr val="87D2ED"/>
              </a:buClr>
              <a:buSzPct val="75000"/>
              <a:buFont typeface="Wingdings" panose="05000000000000000000" pitchFamily="2" charset="2"/>
              <a:buNone/>
              <a:defRPr kumimoji="0" sz="2000" kern="1200">
                <a:solidFill>
                  <a:schemeClr val="tx1"/>
                </a:solidFill>
                <a:latin typeface="+mn-lt"/>
                <a:ea typeface="+mn-ea"/>
                <a:cs typeface="+mn-cs"/>
              </a:defRPr>
            </a:lvl4pPr>
            <a:lvl5pPr marL="1828800" indent="0" algn="ctr" rtl="0" eaLnBrk="1" latinLnBrk="0" hangingPunct="1">
              <a:spcBef>
                <a:spcPts val="400"/>
              </a:spcBef>
              <a:buClr>
                <a:srgbClr val="243352"/>
              </a:buClr>
              <a:buSzPct val="50000"/>
              <a:buFont typeface="Arial" panose="020B0604020202020204" pitchFamily="34" charset="0"/>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a:t>Angela </a:t>
            </a:r>
            <a:r>
              <a:rPr lang="en-US" dirty="0" smtClean="0"/>
              <a:t>Hernandez</a:t>
            </a:r>
            <a:endParaRPr lang="en-US" dirty="0"/>
          </a:p>
          <a:p>
            <a:r>
              <a:rPr lang="en-US" dirty="0"/>
              <a:t>Office of Indian Education</a:t>
            </a:r>
          </a:p>
          <a:p>
            <a:endParaRPr lang="en-US" dirty="0"/>
          </a:p>
          <a:p>
            <a:endParaRPr lang="en-US" dirty="0"/>
          </a:p>
        </p:txBody>
      </p:sp>
    </p:spTree>
    <p:extLst>
      <p:ext uri="{BB962C8B-B14F-4D97-AF65-F5344CB8AC3E}">
        <p14:creationId xmlns:p14="http://schemas.microsoft.com/office/powerpoint/2010/main" val="153526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04800" y="1600200"/>
            <a:ext cx="8382000" cy="4495800"/>
          </a:xfrm>
        </p:spPr>
        <p:txBody>
          <a:bodyPr>
            <a:normAutofit/>
          </a:bodyPr>
          <a:lstStyle/>
          <a:p>
            <a:pPr marL="0" indent="0">
              <a:buNone/>
              <a:defRPr/>
            </a:pPr>
            <a:r>
              <a:rPr lang="en-US" sz="3200" dirty="0"/>
              <a:t>PDPDCS resources include:</a:t>
            </a:r>
          </a:p>
          <a:p>
            <a:pPr>
              <a:defRPr/>
            </a:pPr>
            <a:r>
              <a:rPr lang="en-US" sz="2800" dirty="0"/>
              <a:t>An archived recording of this webinar will be made available</a:t>
            </a:r>
            <a:r>
              <a:rPr lang="en-US" sz="2400" dirty="0"/>
              <a:t> </a:t>
            </a:r>
            <a:r>
              <a:rPr lang="en-US" sz="1400" dirty="0"/>
              <a:t>(</a:t>
            </a:r>
            <a:r>
              <a:rPr lang="en-US" sz="1600" dirty="0">
                <a:hlinkClick r:id="rId3"/>
              </a:rPr>
              <a:t>https://pdp.ed.gov/OIE/Home/Agreements</a:t>
            </a:r>
            <a:r>
              <a:rPr lang="en-US" sz="1400" dirty="0"/>
              <a:t>)</a:t>
            </a:r>
            <a:endParaRPr lang="en-US" sz="2000" dirty="0"/>
          </a:p>
          <a:p>
            <a:pPr>
              <a:defRPr/>
            </a:pPr>
            <a:r>
              <a:rPr lang="en-US" sz="2800" dirty="0"/>
              <a:t>PDPDCS Frequently </a:t>
            </a:r>
            <a:br>
              <a:rPr lang="en-US" sz="2800" dirty="0"/>
            </a:br>
            <a:r>
              <a:rPr lang="en-US" sz="2800" dirty="0"/>
              <a:t>Asked Questions </a:t>
            </a:r>
            <a:r>
              <a:rPr lang="en-US" sz="2400" dirty="0"/>
              <a:t/>
            </a:r>
            <a:br>
              <a:rPr lang="en-US" sz="2400" dirty="0"/>
            </a:br>
            <a:r>
              <a:rPr lang="en-US" sz="1600" dirty="0"/>
              <a:t>(</a:t>
            </a:r>
            <a:r>
              <a:rPr lang="en-US" sz="1600" dirty="0">
                <a:hlinkClick r:id="rId4"/>
              </a:rPr>
              <a:t>https://pdp.ed.gov/OIE/Home/faq/</a:t>
            </a:r>
            <a:r>
              <a:rPr lang="en-US" sz="1600" dirty="0"/>
              <a:t>)</a:t>
            </a:r>
            <a:endParaRPr lang="en-US" sz="2400" dirty="0"/>
          </a:p>
        </p:txBody>
      </p:sp>
      <p:sp>
        <p:nvSpPr>
          <p:cNvPr id="2" name="Title 1"/>
          <p:cNvSpPr>
            <a:spLocks noGrp="1"/>
          </p:cNvSpPr>
          <p:nvPr>
            <p:ph type="title"/>
          </p:nvPr>
        </p:nvSpPr>
        <p:spPr/>
        <p:txBody>
          <a:bodyPr>
            <a:normAutofit/>
          </a:bodyPr>
          <a:lstStyle/>
          <a:p>
            <a:r>
              <a:rPr lang="en-US" sz="4900" dirty="0"/>
              <a:t>PDPDCS Resources</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30</a:t>
            </a:fld>
            <a:endParaRPr lang="en-US" dirty="0"/>
          </a:p>
        </p:txBody>
      </p:sp>
      <p:pic>
        <p:nvPicPr>
          <p:cNvPr id="7" name="Picture 6">
            <a:extLst>
              <a:ext uri="{FF2B5EF4-FFF2-40B4-BE49-F238E27FC236}">
                <a16:creationId xmlns:a16="http://schemas.microsoft.com/office/drawing/2014/main" id="{B915833C-7FE7-421D-A468-6654BAD5C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3070631"/>
            <a:ext cx="4665207" cy="3025369"/>
          </a:xfrm>
          <a:prstGeom prst="rect">
            <a:avLst/>
          </a:prstGeom>
        </p:spPr>
      </p:pic>
      <p:pic>
        <p:nvPicPr>
          <p:cNvPr id="6" name="Picture 5">
            <a:extLst>
              <a:ext uri="{FF2B5EF4-FFF2-40B4-BE49-F238E27FC236}">
                <a16:creationId xmlns:a16="http://schemas.microsoft.com/office/drawing/2014/main" id="{13916A08-16E9-8B4E-B2DB-D0FE7B232E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303" y="3352800"/>
            <a:ext cx="3429000" cy="2165350"/>
          </a:xfrm>
          <a:prstGeom prst="rect">
            <a:avLst/>
          </a:prstGeom>
        </p:spPr>
      </p:pic>
    </p:spTree>
    <p:extLst>
      <p:ext uri="{BB962C8B-B14F-4D97-AF65-F5344CB8AC3E}">
        <p14:creationId xmlns:p14="http://schemas.microsoft.com/office/powerpoint/2010/main" val="299608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t>PDPDCS Resources</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31</a:t>
            </a:fld>
            <a:endParaRPr lang="en-US" dirty="0"/>
          </a:p>
        </p:txBody>
      </p:sp>
      <p:sp>
        <p:nvSpPr>
          <p:cNvPr id="4" name="Content Placeholder 3"/>
          <p:cNvSpPr>
            <a:spLocks noGrp="1"/>
          </p:cNvSpPr>
          <p:nvPr>
            <p:ph sz="quarter" idx="1"/>
          </p:nvPr>
        </p:nvSpPr>
        <p:spPr>
          <a:xfrm>
            <a:off x="269420" y="1539240"/>
            <a:ext cx="8605159" cy="4495800"/>
          </a:xfrm>
        </p:spPr>
        <p:txBody>
          <a:bodyPr>
            <a:normAutofit lnSpcReduction="10000"/>
          </a:bodyPr>
          <a:lstStyle/>
          <a:p>
            <a:pPr marL="0" indent="0">
              <a:buNone/>
              <a:defRPr/>
            </a:pPr>
            <a:r>
              <a:rPr lang="en-US" sz="3500" dirty="0"/>
              <a:t>Payback obligation resources for grantees and participants:</a:t>
            </a:r>
          </a:p>
          <a:p>
            <a:pPr>
              <a:spcAft>
                <a:spcPts val="600"/>
              </a:spcAft>
              <a:defRPr/>
            </a:pPr>
            <a:r>
              <a:rPr lang="en-US" sz="3000" dirty="0"/>
              <a:t>Service Payback Agreements </a:t>
            </a:r>
            <a:r>
              <a:rPr lang="en-US" sz="2200" dirty="0"/>
              <a:t>(</a:t>
            </a:r>
            <a:r>
              <a:rPr lang="en-US" sz="2200" dirty="0">
                <a:hlinkClick r:id="rId3"/>
              </a:rPr>
              <a:t>https://pdp.ed.gov/OIE/Home/Regulation</a:t>
            </a:r>
            <a:r>
              <a:rPr lang="en-US" sz="2200" dirty="0"/>
              <a:t>) </a:t>
            </a:r>
          </a:p>
          <a:p>
            <a:pPr>
              <a:spcAft>
                <a:spcPts val="600"/>
              </a:spcAft>
              <a:defRPr/>
            </a:pPr>
            <a:r>
              <a:rPr lang="en-US" sz="3000" dirty="0" smtClean="0"/>
              <a:t>2020 </a:t>
            </a:r>
            <a:r>
              <a:rPr lang="en-US" sz="3000" dirty="0"/>
              <a:t>Payback Obligation Regulations </a:t>
            </a:r>
            <a:r>
              <a:rPr lang="en-US" sz="2200" dirty="0" smtClean="0"/>
              <a:t>(</a:t>
            </a:r>
            <a:r>
              <a:rPr lang="en-US" sz="2200" dirty="0">
                <a:hlinkClick r:id="rId4"/>
              </a:rPr>
              <a:t>https://</a:t>
            </a:r>
            <a:r>
              <a:rPr lang="en-US" sz="2200" dirty="0" smtClean="0">
                <a:hlinkClick r:id="rId4"/>
              </a:rPr>
              <a:t>www.federalregister.gov/documents/2020/06/25/2020-13286/indian-education-discretionary-grant-programs-professional-development-program</a:t>
            </a:r>
            <a:r>
              <a:rPr lang="en-US" sz="2200" dirty="0" smtClean="0"/>
              <a:t>) </a:t>
            </a:r>
            <a:endParaRPr lang="en-US" sz="2200" dirty="0"/>
          </a:p>
          <a:p>
            <a:pPr>
              <a:spcAft>
                <a:spcPts val="600"/>
              </a:spcAft>
              <a:defRPr/>
            </a:pPr>
            <a:r>
              <a:rPr lang="en-US" sz="3000" dirty="0"/>
              <a:t>PDPDCS Frequently Asked Questions available at: </a:t>
            </a:r>
            <a:r>
              <a:rPr lang="en-US" sz="2200" dirty="0"/>
              <a:t>(</a:t>
            </a:r>
            <a:r>
              <a:rPr lang="en-US" sz="2200" dirty="0">
                <a:hlinkClick r:id="rId5"/>
              </a:rPr>
              <a:t>https://pdp.ed.gov/OIE/Content/pdf/OIE_DCS_FAQs.pdf</a:t>
            </a:r>
            <a:r>
              <a:rPr lang="en-US" sz="2200" dirty="0"/>
              <a:t>) </a:t>
            </a:r>
          </a:p>
        </p:txBody>
      </p:sp>
    </p:spTree>
    <p:extLst>
      <p:ext uri="{BB962C8B-B14F-4D97-AF65-F5344CB8AC3E}">
        <p14:creationId xmlns:p14="http://schemas.microsoft.com/office/powerpoint/2010/main" val="1448153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32</a:t>
            </a:fld>
            <a:endParaRPr lang="en-US" dirty="0"/>
          </a:p>
        </p:txBody>
      </p:sp>
      <p:sp>
        <p:nvSpPr>
          <p:cNvPr id="4" name="Content Placeholder 3"/>
          <p:cNvSpPr>
            <a:spLocks noGrp="1"/>
          </p:cNvSpPr>
          <p:nvPr>
            <p:ph sz="quarter" idx="1"/>
          </p:nvPr>
        </p:nvSpPr>
        <p:spPr/>
        <p:txBody>
          <a:bodyPr>
            <a:normAutofit/>
          </a:bodyPr>
          <a:lstStyle/>
          <a:p>
            <a:pPr marL="0" indent="0" algn="ctr">
              <a:buNone/>
            </a:pPr>
            <a:r>
              <a:rPr lang="en-US" sz="4800" b="1" dirty="0"/>
              <a:t>More questions?</a:t>
            </a:r>
          </a:p>
          <a:p>
            <a:pPr marL="0" indent="0" algn="ctr">
              <a:buNone/>
            </a:pPr>
            <a:r>
              <a:rPr lang="en-US" b="1" i="1" dirty="0"/>
              <a:t>PDPDCS Help Desk</a:t>
            </a:r>
          </a:p>
          <a:p>
            <a:pPr marL="365760" lvl="1" indent="0" algn="ctr">
              <a:buNone/>
            </a:pPr>
            <a:r>
              <a:rPr lang="en-US" dirty="0"/>
              <a:t>Support available from 8 am to 8 pm ET</a:t>
            </a:r>
          </a:p>
          <a:p>
            <a:pPr marL="365760" lvl="1" indent="0" algn="ctr">
              <a:buNone/>
            </a:pPr>
            <a:r>
              <a:rPr lang="en-US" dirty="0"/>
              <a:t>Monday through Friday</a:t>
            </a:r>
          </a:p>
          <a:p>
            <a:pPr marL="365760" lvl="1" indent="0" algn="ctr">
              <a:buNone/>
            </a:pPr>
            <a:r>
              <a:rPr lang="en-US" dirty="0"/>
              <a:t>1-888-884-7110</a:t>
            </a:r>
          </a:p>
          <a:p>
            <a:pPr marL="365760" lvl="1" indent="0" algn="ctr">
              <a:buNone/>
            </a:pPr>
            <a:endParaRPr lang="en-US" dirty="0"/>
          </a:p>
          <a:p>
            <a:pPr marL="365760" lvl="1" indent="0" algn="ctr">
              <a:buNone/>
            </a:pPr>
            <a:r>
              <a:rPr lang="en-US" dirty="0">
                <a:hlinkClick r:id="rId3"/>
              </a:rPr>
              <a:t>paybackobligations@ed.gov</a:t>
            </a:r>
            <a:endParaRPr lang="en-US" dirty="0"/>
          </a:p>
          <a:p>
            <a:endParaRPr lang="en-US" dirty="0"/>
          </a:p>
        </p:txBody>
      </p:sp>
    </p:spTree>
    <p:extLst>
      <p:ext uri="{BB962C8B-B14F-4D97-AF65-F5344CB8AC3E}">
        <p14:creationId xmlns:p14="http://schemas.microsoft.com/office/powerpoint/2010/main" val="36613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PDPDCS Purposes</a:t>
            </a:r>
          </a:p>
        </p:txBody>
      </p:sp>
      <p:sp>
        <p:nvSpPr>
          <p:cNvPr id="3" name="Content Placeholder 2"/>
          <p:cNvSpPr>
            <a:spLocks noGrp="1"/>
          </p:cNvSpPr>
          <p:nvPr>
            <p:ph sz="quarter" idx="1"/>
          </p:nvPr>
        </p:nvSpPr>
        <p:spPr/>
        <p:txBody>
          <a:bodyPr>
            <a:normAutofit lnSpcReduction="10000"/>
          </a:bodyPr>
          <a:lstStyle/>
          <a:p>
            <a:r>
              <a:rPr lang="en-US" dirty="0"/>
              <a:t>Comply with regulatory requirement to track Participant training and payback information </a:t>
            </a:r>
            <a:br>
              <a:rPr lang="en-US" dirty="0"/>
            </a:br>
            <a:r>
              <a:rPr lang="en-US" dirty="0"/>
              <a:t>(</a:t>
            </a:r>
            <a:r>
              <a:rPr lang="en-US" dirty="0">
                <a:hlinkClick r:id="rId3"/>
              </a:rPr>
              <a:t>34 CFR 263.11</a:t>
            </a:r>
            <a:r>
              <a:rPr lang="en-US" dirty="0"/>
              <a:t>)</a:t>
            </a:r>
          </a:p>
          <a:p>
            <a:r>
              <a:rPr lang="en-US" dirty="0"/>
              <a:t>Supplement annual performance report (APR) data, which will inform determination of your substantial progress continuation award decisions. </a:t>
            </a:r>
          </a:p>
          <a:p>
            <a:r>
              <a:rPr lang="en-US" dirty="0"/>
              <a:t>Repository for data used by the federal government to report overall performance of the Professional Development program</a:t>
            </a:r>
          </a:p>
        </p:txBody>
      </p:sp>
      <p:sp>
        <p:nvSpPr>
          <p:cNvPr id="4" name="Slide Number Placeholder 3"/>
          <p:cNvSpPr>
            <a:spLocks noGrp="1"/>
          </p:cNvSpPr>
          <p:nvPr>
            <p:ph type="sldNum" sz="quarter" idx="12"/>
          </p:nvPr>
        </p:nvSpPr>
        <p:spPr/>
        <p:txBody>
          <a:bodyPr/>
          <a:lstStyle/>
          <a:p>
            <a:fld id="{78FEA6AD-5963-42A3-B799-50DDE2FA9A33}" type="slidenum">
              <a:rPr lang="en-US" smtClean="0"/>
              <a:pPr/>
              <a:t>4</a:t>
            </a:fld>
            <a:endParaRPr lang="en-US" dirty="0"/>
          </a:p>
        </p:txBody>
      </p:sp>
    </p:spTree>
    <p:extLst>
      <p:ext uri="{BB962C8B-B14F-4D97-AF65-F5344CB8AC3E}">
        <p14:creationId xmlns:p14="http://schemas.microsoft.com/office/powerpoint/2010/main" val="415175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PDPDCS different from G5?</a:t>
            </a:r>
          </a:p>
        </p:txBody>
      </p:sp>
      <p:sp>
        <p:nvSpPr>
          <p:cNvPr id="4" name="Slide Number Placeholder 3"/>
          <p:cNvSpPr>
            <a:spLocks noGrp="1"/>
          </p:cNvSpPr>
          <p:nvPr>
            <p:ph type="sldNum" sz="quarter" idx="12"/>
          </p:nvPr>
        </p:nvSpPr>
        <p:spPr/>
        <p:txBody>
          <a:bodyPr/>
          <a:lstStyle/>
          <a:p>
            <a:fld id="{78FEA6AD-5963-42A3-B799-50DDE2FA9A33}" type="slidenum">
              <a:rPr lang="en-US" smtClean="0"/>
              <a:pPr/>
              <a:t>5</a:t>
            </a:fld>
            <a:endParaRPr lang="en-US" dirty="0"/>
          </a:p>
        </p:txBody>
      </p:sp>
      <p:sp>
        <p:nvSpPr>
          <p:cNvPr id="6" name="Content Placeholder 4"/>
          <p:cNvSpPr>
            <a:spLocks noGrp="1"/>
          </p:cNvSpPr>
          <p:nvPr>
            <p:ph sz="quarter" idx="1"/>
          </p:nvPr>
        </p:nvSpPr>
        <p:spPr>
          <a:xfrm>
            <a:off x="457200" y="3077233"/>
            <a:ext cx="3340184" cy="2912807"/>
          </a:xfrm>
        </p:spPr>
        <p:txBody>
          <a:bodyPr>
            <a:normAutofit fontScale="92500" lnSpcReduction="20000"/>
          </a:bodyPr>
          <a:lstStyle/>
          <a:p>
            <a:pPr marL="0" indent="0">
              <a:buNone/>
            </a:pPr>
            <a:r>
              <a:rPr lang="en-US" sz="3000" dirty="0"/>
              <a:t>PDPDCS</a:t>
            </a:r>
            <a:r>
              <a:rPr lang="en-US" dirty="0"/>
              <a:t> </a:t>
            </a:r>
            <a:r>
              <a:rPr lang="en-US" sz="2200" dirty="0"/>
              <a:t>(</a:t>
            </a:r>
            <a:r>
              <a:rPr lang="en-US" sz="2200" dirty="0">
                <a:hlinkClick r:id="rId3"/>
              </a:rPr>
              <a:t>https://pdp.ed.gov/oie</a:t>
            </a:r>
            <a:r>
              <a:rPr lang="en-US" sz="2200" dirty="0"/>
              <a:t>)</a:t>
            </a:r>
          </a:p>
          <a:p>
            <a:r>
              <a:rPr lang="en-US" sz="2200" dirty="0"/>
              <a:t>ED Staff, grantees and Participants have access.</a:t>
            </a:r>
          </a:p>
          <a:p>
            <a:r>
              <a:rPr lang="en-US" sz="2200" dirty="0"/>
              <a:t>Where grantee submits participant training and payback information</a:t>
            </a:r>
          </a:p>
          <a:p>
            <a:r>
              <a:rPr lang="en-US" sz="2200" dirty="0"/>
              <a:t>Managed by OIE’s contracted staff (Anlar and Westat)</a:t>
            </a:r>
          </a:p>
          <a:p>
            <a:pPr marL="0" indent="0">
              <a:buNone/>
            </a:pPr>
            <a:endParaRPr lang="en-US" sz="2000" dirty="0"/>
          </a:p>
          <a:p>
            <a:endParaRPr lang="en-US" sz="2000" dirty="0"/>
          </a:p>
        </p:txBody>
      </p:sp>
      <p:sp>
        <p:nvSpPr>
          <p:cNvPr id="7" name="Content Placeholder 5"/>
          <p:cNvSpPr txBox="1">
            <a:spLocks/>
          </p:cNvSpPr>
          <p:nvPr/>
        </p:nvSpPr>
        <p:spPr>
          <a:xfrm>
            <a:off x="4994911" y="3077234"/>
            <a:ext cx="3137390" cy="2821794"/>
          </a:xfrm>
          <a:prstGeom prst="rect">
            <a:avLst/>
          </a:prstGeom>
        </p:spPr>
        <p:txBody>
          <a:bodyPr>
            <a:normAutofit fontScale="77500" lnSpcReduction="200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Arial" panose="020B0604020202020204" pitchFamily="34" charset="0"/>
              <a:buNone/>
            </a:pPr>
            <a:r>
              <a:rPr lang="en-US" sz="3600" dirty="0"/>
              <a:t>G5</a:t>
            </a:r>
            <a:r>
              <a:rPr lang="en-US" sz="3600" b="1" dirty="0"/>
              <a:t> </a:t>
            </a:r>
          </a:p>
          <a:p>
            <a:pPr marL="0" indent="0">
              <a:buFont typeface="Arial" panose="020B0604020202020204" pitchFamily="34" charset="0"/>
              <a:buNone/>
            </a:pPr>
            <a:r>
              <a:rPr lang="en-US" sz="2600" dirty="0"/>
              <a:t>(</a:t>
            </a:r>
            <a:r>
              <a:rPr lang="en-US" sz="2600" dirty="0">
                <a:hlinkClick r:id="rId4"/>
              </a:rPr>
              <a:t>https://www.g5.gov</a:t>
            </a:r>
            <a:r>
              <a:rPr lang="en-US" sz="2600" dirty="0"/>
              <a:t>)</a:t>
            </a:r>
          </a:p>
          <a:p>
            <a:r>
              <a:rPr lang="en-US" sz="2600" dirty="0"/>
              <a:t>ED Staff and grantees have access.</a:t>
            </a:r>
          </a:p>
          <a:p>
            <a:r>
              <a:rPr lang="en-US" sz="2600" dirty="0"/>
              <a:t>Where grantee can view grant funds draw-down activity</a:t>
            </a:r>
          </a:p>
          <a:p>
            <a:r>
              <a:rPr lang="en-US" sz="2600" dirty="0"/>
              <a:t>Where grantees will submit their APRs</a:t>
            </a:r>
          </a:p>
          <a:p>
            <a:endParaRPr lang="en-US" dirty="0"/>
          </a:p>
          <a:p>
            <a:endParaRPr lang="en-US"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19" y="1386840"/>
            <a:ext cx="3615563" cy="169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9824" y="1371600"/>
            <a:ext cx="3498253" cy="170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30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8262-98D5-42BE-A843-95772C0CC09B}"/>
              </a:ext>
            </a:extLst>
          </p:cNvPr>
          <p:cNvSpPr>
            <a:spLocks noGrp="1"/>
          </p:cNvSpPr>
          <p:nvPr>
            <p:ph type="title"/>
          </p:nvPr>
        </p:nvSpPr>
        <p:spPr>
          <a:xfrm>
            <a:off x="266700" y="76200"/>
            <a:ext cx="8153400" cy="990600"/>
          </a:xfrm>
        </p:spPr>
        <p:txBody>
          <a:bodyPr/>
          <a:lstStyle/>
          <a:p>
            <a:r>
              <a:rPr lang="en-US" dirty="0">
                <a:solidFill>
                  <a:srgbClr val="FF0000"/>
                </a:solidFill>
              </a:rPr>
              <a:t>FY 2016 Cohort</a:t>
            </a:r>
          </a:p>
        </p:txBody>
      </p:sp>
      <p:sp>
        <p:nvSpPr>
          <p:cNvPr id="4" name="Slide Number Placeholder 3">
            <a:extLst>
              <a:ext uri="{FF2B5EF4-FFF2-40B4-BE49-F238E27FC236}">
                <a16:creationId xmlns:a16="http://schemas.microsoft.com/office/drawing/2014/main" id="{0E64BFDF-FEE1-4DFE-8609-598B81427418}"/>
              </a:ext>
            </a:extLst>
          </p:cNvPr>
          <p:cNvSpPr>
            <a:spLocks noGrp="1"/>
          </p:cNvSpPr>
          <p:nvPr>
            <p:ph type="sldNum" sz="quarter" idx="12"/>
          </p:nvPr>
        </p:nvSpPr>
        <p:spPr/>
        <p:txBody>
          <a:bodyPr/>
          <a:lstStyle/>
          <a:p>
            <a:fld id="{78FEA6AD-5963-42A3-B799-50DDE2FA9A33}" type="slidenum">
              <a:rPr lang="en-US" smtClean="0"/>
              <a:pPr/>
              <a:t>6</a:t>
            </a:fld>
            <a:endParaRPr lang="en-US" dirty="0"/>
          </a:p>
        </p:txBody>
      </p:sp>
      <p:graphicFrame>
        <p:nvGraphicFramePr>
          <p:cNvPr id="5" name="Table 4">
            <a:extLst>
              <a:ext uri="{FF2B5EF4-FFF2-40B4-BE49-F238E27FC236}">
                <a16:creationId xmlns:a16="http://schemas.microsoft.com/office/drawing/2014/main" id="{AD1305F2-9AEA-4479-A9CD-16864EF0A091}"/>
              </a:ext>
            </a:extLst>
          </p:cNvPr>
          <p:cNvGraphicFramePr>
            <a:graphicFrameLocks noGrp="1"/>
          </p:cNvGraphicFramePr>
          <p:nvPr>
            <p:extLst/>
          </p:nvPr>
        </p:nvGraphicFramePr>
        <p:xfrm>
          <a:off x="266700" y="1447800"/>
          <a:ext cx="8420100" cy="4602480"/>
        </p:xfrm>
        <a:graphic>
          <a:graphicData uri="http://schemas.openxmlformats.org/drawingml/2006/table">
            <a:tbl>
              <a:tblPr firstRow="1" firstCol="1" bandRow="1">
                <a:tableStyleId>{5C22544A-7EE6-4342-B048-85BDC9FD1C3A}</a:tableStyleId>
              </a:tblPr>
              <a:tblGrid>
                <a:gridCol w="1599819">
                  <a:extLst>
                    <a:ext uri="{9D8B030D-6E8A-4147-A177-3AD203B41FA5}">
                      <a16:colId xmlns:a16="http://schemas.microsoft.com/office/drawing/2014/main" val="2594633456"/>
                    </a:ext>
                  </a:extLst>
                </a:gridCol>
                <a:gridCol w="2357628">
                  <a:extLst>
                    <a:ext uri="{9D8B030D-6E8A-4147-A177-3AD203B41FA5}">
                      <a16:colId xmlns:a16="http://schemas.microsoft.com/office/drawing/2014/main" val="607170804"/>
                    </a:ext>
                  </a:extLst>
                </a:gridCol>
                <a:gridCol w="2357628">
                  <a:extLst>
                    <a:ext uri="{9D8B030D-6E8A-4147-A177-3AD203B41FA5}">
                      <a16:colId xmlns:a16="http://schemas.microsoft.com/office/drawing/2014/main" val="828926826"/>
                    </a:ext>
                  </a:extLst>
                </a:gridCol>
                <a:gridCol w="2105025">
                  <a:extLst>
                    <a:ext uri="{9D8B030D-6E8A-4147-A177-3AD203B41FA5}">
                      <a16:colId xmlns:a16="http://schemas.microsoft.com/office/drawing/2014/main" val="2873778825"/>
                    </a:ext>
                  </a:extLst>
                </a:gridCol>
              </a:tblGrid>
              <a:tr h="304812">
                <a:tc>
                  <a:txBody>
                    <a:bodyPr/>
                    <a:lstStyle/>
                    <a:p>
                      <a:pPr marL="0" marR="0">
                        <a:spcBef>
                          <a:spcPts val="0"/>
                        </a:spcBef>
                        <a:spcAft>
                          <a:spcPts val="0"/>
                        </a:spcAft>
                      </a:pPr>
                      <a:r>
                        <a:rPr lang="en-US" sz="1400" dirty="0">
                          <a:solidFill>
                            <a:schemeClr val="tx1"/>
                          </a:solidFill>
                          <a:effectLst/>
                          <a:latin typeface="+mj-lt"/>
                        </a:rPr>
                        <a:t>PR Award #</a:t>
                      </a:r>
                      <a:endParaRPr lang="en-US" sz="14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latin typeface="+mj-lt"/>
                        </a:rPr>
                        <a:t>Final project period end date:</a:t>
                      </a:r>
                      <a:endParaRPr lang="en-US" sz="14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latin typeface="+mj-lt"/>
                        </a:rPr>
                        <a:t>Final Performance Report Submission Deadline G5):</a:t>
                      </a:r>
                      <a:endParaRPr lang="en-US" sz="14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rPr>
                        <a:t>PDPDCS Reporting</a:t>
                      </a: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089859"/>
                  </a:ext>
                </a:extLst>
              </a:tr>
              <a:tr h="792515">
                <a:tc>
                  <a:txBody>
                    <a:bodyPr/>
                    <a:lstStyle/>
                    <a:p>
                      <a:pPr marL="0" marR="0">
                        <a:spcBef>
                          <a:spcPts val="0"/>
                        </a:spcBef>
                        <a:spcAft>
                          <a:spcPts val="0"/>
                        </a:spcAft>
                      </a:pPr>
                      <a:r>
                        <a:rPr lang="en-US" sz="1100" dirty="0">
                          <a:solidFill>
                            <a:schemeClr val="tx1"/>
                          </a:solidFill>
                          <a:effectLst/>
                          <a:latin typeface="+mj-lt"/>
                        </a:rPr>
                        <a:t>S299B160004</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S299B160008</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S299B160018</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S299B160020</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S299B160026</a:t>
                      </a:r>
                    </a:p>
                    <a:p>
                      <a:pPr marL="0" marR="0">
                        <a:spcBef>
                          <a:spcPts val="0"/>
                        </a:spcBef>
                        <a:spcAft>
                          <a:spcPts val="0"/>
                        </a:spcAft>
                      </a:pPr>
                      <a:endParaRPr lang="en-US" sz="1200" dirty="0">
                        <a:solidFill>
                          <a:schemeClr val="tx1"/>
                        </a:solidFill>
                        <a:effectLst/>
                        <a:latin typeface="+mj-lt"/>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mj-lt"/>
                        </a:rPr>
                        <a:t>September 30, 2020</a:t>
                      </a:r>
                      <a:endParaRPr lang="en-US" sz="16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mj-lt"/>
                        </a:rPr>
                        <a:t>Friday, February 5, 2021 at 4:30pm ET</a:t>
                      </a:r>
                      <a:endParaRPr lang="en-US" sz="16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spcBef>
                          <a:spcPts val="0"/>
                        </a:spcBef>
                        <a:spcAft>
                          <a:spcPts val="0"/>
                        </a:spcAft>
                      </a:pP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endParaRPr lang="en-US" sz="1600" dirty="0">
                        <a:solidFill>
                          <a:schemeClr val="tx1"/>
                        </a:solidFill>
                        <a:effectLst/>
                        <a:latin typeface="+mj-lt"/>
                        <a:ea typeface="Times New Roman" panose="02020603050405020304" pitchFamily="18" charset="0"/>
                      </a:endParaRPr>
                    </a:p>
                    <a:p>
                      <a:pPr marL="0" marR="0" algn="ctr">
                        <a:spcBef>
                          <a:spcPts val="0"/>
                        </a:spcBef>
                        <a:spcAft>
                          <a:spcPts val="0"/>
                        </a:spcAft>
                      </a:pPr>
                      <a:r>
                        <a:rPr lang="en-US" sz="1600" dirty="0">
                          <a:solidFill>
                            <a:schemeClr val="tx1"/>
                          </a:solidFill>
                          <a:effectLst/>
                          <a:latin typeface="+mj-lt"/>
                          <a:ea typeface="Times New Roman" panose="02020603050405020304" pitchFamily="18" charset="0"/>
                        </a:rPr>
                        <a:t>ALL COHORTS</a:t>
                      </a:r>
                    </a:p>
                    <a:p>
                      <a:pPr marL="0" marR="0" algn="ctr">
                        <a:spcBef>
                          <a:spcPts val="0"/>
                        </a:spcBef>
                        <a:spcAft>
                          <a:spcPts val="0"/>
                        </a:spcAft>
                      </a:pPr>
                      <a:r>
                        <a:rPr lang="en-US" sz="1600" dirty="0">
                          <a:solidFill>
                            <a:schemeClr val="tx1"/>
                          </a:solidFill>
                          <a:effectLst/>
                          <a:latin typeface="+mj-lt"/>
                          <a:ea typeface="Times New Roman" panose="02020603050405020304" pitchFamily="18" charset="0"/>
                        </a:rPr>
                        <a:t>April 1, 2021</a:t>
                      </a: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16948"/>
                  </a:ext>
                </a:extLst>
              </a:tr>
              <a:tr h="457218">
                <a:tc>
                  <a:txBody>
                    <a:bodyPr/>
                    <a:lstStyle/>
                    <a:p>
                      <a:pPr marL="0" marR="0">
                        <a:spcBef>
                          <a:spcPts val="0"/>
                        </a:spcBef>
                        <a:spcAft>
                          <a:spcPts val="0"/>
                        </a:spcAft>
                      </a:pPr>
                      <a:r>
                        <a:rPr lang="en-US" sz="1100" dirty="0">
                          <a:solidFill>
                            <a:schemeClr val="tx1"/>
                          </a:solidFill>
                          <a:effectLst/>
                          <a:latin typeface="+mj-lt"/>
                        </a:rPr>
                        <a:t>S299B160022</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 </a:t>
                      </a:r>
                      <a:endParaRPr lang="en-US" sz="12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mj-lt"/>
                        </a:rPr>
                        <a:t>December 31, 2020 (NCE)</a:t>
                      </a:r>
                      <a:endParaRPr lang="en-US" sz="16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mj-lt"/>
                        </a:rPr>
                        <a:t>Friday, April 30, 2021, at 4:30 pm ET</a:t>
                      </a: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75" marR="68575" marT="0" marB="0"/>
                </a:tc>
                <a:extLst>
                  <a:ext uri="{0D108BD9-81ED-4DB2-BD59-A6C34878D82A}">
                    <a16:rowId xmlns:a16="http://schemas.microsoft.com/office/drawing/2014/main" val="3144330769"/>
                  </a:ext>
                </a:extLst>
              </a:tr>
              <a:tr h="457218">
                <a:tc>
                  <a:txBody>
                    <a:bodyPr/>
                    <a:lstStyle/>
                    <a:p>
                      <a:pPr marL="0" marR="0">
                        <a:spcBef>
                          <a:spcPts val="0"/>
                        </a:spcBef>
                        <a:spcAft>
                          <a:spcPts val="0"/>
                        </a:spcAft>
                      </a:pPr>
                      <a:r>
                        <a:rPr lang="en-US" sz="1100" dirty="0">
                          <a:solidFill>
                            <a:schemeClr val="tx1"/>
                          </a:solidFill>
                          <a:effectLst/>
                          <a:latin typeface="+mj-lt"/>
                        </a:rPr>
                        <a:t>S299B160012</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 </a:t>
                      </a:r>
                      <a:endParaRPr lang="en-US" sz="12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mj-lt"/>
                        </a:rPr>
                        <a:t>June 30, 2021 (NCE)</a:t>
                      </a:r>
                      <a:endParaRPr lang="en-US" sz="16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mj-lt"/>
                        </a:rPr>
                        <a:t>Thursday, October 28, 2021, at 4:30 pm ET</a:t>
                      </a: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75" marR="68575" marT="0" marB="0"/>
                </a:tc>
                <a:extLst>
                  <a:ext uri="{0D108BD9-81ED-4DB2-BD59-A6C34878D82A}">
                    <a16:rowId xmlns:a16="http://schemas.microsoft.com/office/drawing/2014/main" val="3808274240"/>
                  </a:ext>
                </a:extLst>
              </a:tr>
              <a:tr h="1981276">
                <a:tc>
                  <a:txBody>
                    <a:bodyPr/>
                    <a:lstStyle/>
                    <a:p>
                      <a:pPr marL="0" marR="0">
                        <a:spcBef>
                          <a:spcPts val="0"/>
                        </a:spcBef>
                        <a:spcAft>
                          <a:spcPts val="0"/>
                        </a:spcAft>
                      </a:pPr>
                      <a:r>
                        <a:rPr lang="en-US" sz="1100" dirty="0">
                          <a:solidFill>
                            <a:schemeClr val="tx1"/>
                          </a:solidFill>
                          <a:effectLst/>
                          <a:latin typeface="+mj-lt"/>
                        </a:rPr>
                        <a:t>S299B160002</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S299B160003</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S299B160006</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S299B160007</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S299B160009</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S299B160010</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S299B160011</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S299B160013</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S299B160015</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S299B160016</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S299B160017</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S299B160024</a:t>
                      </a:r>
                      <a:endParaRPr lang="en-US" sz="1200" dirty="0">
                        <a:solidFill>
                          <a:schemeClr val="tx1"/>
                        </a:solidFill>
                        <a:effectLst/>
                        <a:latin typeface="+mj-lt"/>
                      </a:endParaRPr>
                    </a:p>
                    <a:p>
                      <a:pPr marL="0" marR="0">
                        <a:spcBef>
                          <a:spcPts val="0"/>
                        </a:spcBef>
                        <a:spcAft>
                          <a:spcPts val="0"/>
                        </a:spcAft>
                      </a:pPr>
                      <a:r>
                        <a:rPr lang="en-US" sz="1100" dirty="0">
                          <a:solidFill>
                            <a:schemeClr val="tx1"/>
                          </a:solidFill>
                          <a:effectLst/>
                          <a:latin typeface="+mj-lt"/>
                        </a:rPr>
                        <a:t>S299B160027</a:t>
                      </a:r>
                      <a:endParaRPr lang="en-US" sz="12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mj-lt"/>
                        </a:rPr>
                        <a:t>September 30, 2021 (NCE)</a:t>
                      </a:r>
                      <a:endParaRPr lang="en-US" sz="16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solidFill>
                            <a:schemeClr val="tx1"/>
                          </a:solidFill>
                          <a:effectLst/>
                          <a:latin typeface="+mj-lt"/>
                        </a:rPr>
                        <a:t>Friday, January 28, 2022</a:t>
                      </a:r>
                      <a:endParaRPr lang="en-US" sz="1600" dirty="0">
                        <a:solidFill>
                          <a:schemeClr val="tx1"/>
                        </a:solidFill>
                        <a:effectLst/>
                        <a:latin typeface="+mj-lt"/>
                        <a:ea typeface="Times New Roman" panose="02020603050405020304" pitchFamily="18" charset="0"/>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75" marR="68575" marT="0" marB="0"/>
                </a:tc>
                <a:extLst>
                  <a:ext uri="{0D108BD9-81ED-4DB2-BD59-A6C34878D82A}">
                    <a16:rowId xmlns:a16="http://schemas.microsoft.com/office/drawing/2014/main" val="1721482312"/>
                  </a:ext>
                </a:extLst>
              </a:tr>
            </a:tbl>
          </a:graphicData>
        </a:graphic>
      </p:graphicFrame>
    </p:spTree>
    <p:extLst>
      <p:ext uri="{BB962C8B-B14F-4D97-AF65-F5344CB8AC3E}">
        <p14:creationId xmlns:p14="http://schemas.microsoft.com/office/powerpoint/2010/main" val="265614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PD Grantee Deadlines</a:t>
            </a:r>
          </a:p>
        </p:txBody>
      </p:sp>
      <p:sp>
        <p:nvSpPr>
          <p:cNvPr id="5" name="Content Placeholder 4"/>
          <p:cNvSpPr>
            <a:spLocks noGrp="1"/>
          </p:cNvSpPr>
          <p:nvPr>
            <p:ph sz="quarter" idx="1"/>
          </p:nvPr>
        </p:nvSpPr>
        <p:spPr>
          <a:xfrm>
            <a:off x="171450" y="2909570"/>
            <a:ext cx="4095750" cy="3719830"/>
          </a:xfrm>
        </p:spPr>
        <p:txBody>
          <a:bodyPr>
            <a:normAutofit fontScale="92500" lnSpcReduction="10000"/>
          </a:bodyPr>
          <a:lstStyle/>
          <a:p>
            <a:pPr marL="0" indent="0" algn="ctr">
              <a:buNone/>
            </a:pPr>
            <a:r>
              <a:rPr lang="en-US" dirty="0"/>
              <a:t>PDPDCS </a:t>
            </a:r>
            <a:r>
              <a:rPr lang="en-US" sz="2200" dirty="0"/>
              <a:t>(</a:t>
            </a:r>
            <a:r>
              <a:rPr lang="en-US" sz="2200" dirty="0">
                <a:hlinkClick r:id="rId3"/>
              </a:rPr>
              <a:t>https://pdp.ed.gov/oie</a:t>
            </a:r>
            <a:r>
              <a:rPr lang="en-US" sz="2200" dirty="0"/>
              <a:t>)</a:t>
            </a:r>
          </a:p>
          <a:p>
            <a:endParaRPr lang="en-US" sz="2200" dirty="0"/>
          </a:p>
          <a:p>
            <a:pPr marL="0" indent="0" algn="ctr">
              <a:buNone/>
            </a:pPr>
            <a:r>
              <a:rPr lang="en-US" sz="2800" dirty="0">
                <a:latin typeface="+mj-lt"/>
              </a:rPr>
              <a:t>Participant records submission deadline:</a:t>
            </a:r>
          </a:p>
          <a:p>
            <a:pPr marL="0" indent="0" algn="ctr">
              <a:buNone/>
            </a:pPr>
            <a:r>
              <a:rPr lang="en-US" sz="2800" dirty="0">
                <a:latin typeface="+mj-lt"/>
              </a:rPr>
              <a:t>April 1, 2021</a:t>
            </a:r>
          </a:p>
          <a:p>
            <a:pPr marL="0" indent="0" algn="ctr">
              <a:buNone/>
            </a:pPr>
            <a:r>
              <a:rPr lang="en-US" sz="2800" dirty="0">
                <a:latin typeface="+mj-lt"/>
              </a:rPr>
              <a:t>(All Cohorts)</a:t>
            </a:r>
          </a:p>
          <a:p>
            <a:pPr algn="ctr"/>
            <a:endParaRPr lang="en-US" sz="2800" dirty="0"/>
          </a:p>
        </p:txBody>
      </p:sp>
      <p:sp>
        <p:nvSpPr>
          <p:cNvPr id="6" name="Content Placeholder 5"/>
          <p:cNvSpPr>
            <a:spLocks noGrp="1"/>
          </p:cNvSpPr>
          <p:nvPr>
            <p:ph sz="quarter" idx="2"/>
          </p:nvPr>
        </p:nvSpPr>
        <p:spPr>
          <a:xfrm>
            <a:off x="4844901" y="2909569"/>
            <a:ext cx="3886200" cy="3251997"/>
          </a:xfrm>
        </p:spPr>
        <p:txBody>
          <a:bodyPr>
            <a:normAutofit fontScale="92500" lnSpcReduction="10000"/>
          </a:bodyPr>
          <a:lstStyle/>
          <a:p>
            <a:pPr marL="0" indent="0" algn="ctr">
              <a:buNone/>
            </a:pPr>
            <a:r>
              <a:rPr lang="en-US" sz="2800" dirty="0"/>
              <a:t>G5</a:t>
            </a:r>
            <a:r>
              <a:rPr lang="en-US" sz="2200" dirty="0"/>
              <a:t> </a:t>
            </a:r>
            <a:br>
              <a:rPr lang="en-US" sz="2200" dirty="0"/>
            </a:br>
            <a:r>
              <a:rPr lang="en-US" sz="2200" dirty="0"/>
              <a:t>(</a:t>
            </a:r>
            <a:r>
              <a:rPr lang="en-US" sz="2200" dirty="0">
                <a:hlinkClick r:id="rId4"/>
              </a:rPr>
              <a:t>https://www.g5.gov</a:t>
            </a:r>
            <a:r>
              <a:rPr lang="en-US" sz="2200" dirty="0"/>
              <a:t>)</a:t>
            </a:r>
          </a:p>
          <a:p>
            <a:pPr marL="0" indent="0">
              <a:buNone/>
            </a:pPr>
            <a:endParaRPr lang="en-US" sz="2200" dirty="0"/>
          </a:p>
          <a:p>
            <a:pPr marL="0" indent="0" algn="ctr">
              <a:buNone/>
            </a:pPr>
            <a:r>
              <a:rPr lang="en-US" dirty="0">
                <a:latin typeface="+mj-lt"/>
              </a:rPr>
              <a:t>APR submission deadline:</a:t>
            </a:r>
          </a:p>
          <a:p>
            <a:pPr marL="0" indent="0" algn="ctr">
              <a:buNone/>
            </a:pPr>
            <a:r>
              <a:rPr lang="en-US" dirty="0">
                <a:latin typeface="+mj-lt"/>
              </a:rPr>
              <a:t>March 31, 2021 </a:t>
            </a:r>
          </a:p>
          <a:p>
            <a:pPr marL="0" indent="0" algn="ctr">
              <a:buNone/>
            </a:pPr>
            <a:r>
              <a:rPr lang="en-US" dirty="0">
                <a:solidFill>
                  <a:srgbClr val="FF0000"/>
                </a:solidFill>
                <a:latin typeface="+mj-lt"/>
              </a:rPr>
              <a:t>(FY 2017 and FY 2018 Cohorts Only)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09" y="1066800"/>
            <a:ext cx="3941479" cy="18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051560"/>
            <a:ext cx="3779520" cy="18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95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67A-E979-4C2D-BE11-695FB8ADF96A}"/>
              </a:ext>
            </a:extLst>
          </p:cNvPr>
          <p:cNvSpPr>
            <a:spLocks noGrp="1"/>
          </p:cNvSpPr>
          <p:nvPr>
            <p:ph type="ctrTitle"/>
          </p:nvPr>
        </p:nvSpPr>
        <p:spPr>
          <a:xfrm>
            <a:off x="457200" y="1143000"/>
            <a:ext cx="3886200" cy="3048000"/>
          </a:xfrm>
        </p:spPr>
        <p:txBody>
          <a:bodyPr/>
          <a:lstStyle/>
          <a:p>
            <a:r>
              <a:rPr lang="en-US" dirty="0"/>
              <a:t>Actions to complete in the PDPDCS</a:t>
            </a:r>
          </a:p>
        </p:txBody>
      </p:sp>
    </p:spTree>
    <p:extLst>
      <p:ext uri="{BB962C8B-B14F-4D97-AF65-F5344CB8AC3E}">
        <p14:creationId xmlns:p14="http://schemas.microsoft.com/office/powerpoint/2010/main" val="204382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A335-299C-4111-B2E4-D2B279E13B2F}"/>
              </a:ext>
            </a:extLst>
          </p:cNvPr>
          <p:cNvSpPr>
            <a:spLocks noGrp="1"/>
          </p:cNvSpPr>
          <p:nvPr>
            <p:ph type="title"/>
          </p:nvPr>
        </p:nvSpPr>
        <p:spPr>
          <a:xfrm>
            <a:off x="304800" y="228600"/>
            <a:ext cx="8382000" cy="990600"/>
          </a:xfrm>
        </p:spPr>
        <p:txBody>
          <a:bodyPr>
            <a:normAutofit fontScale="90000"/>
          </a:bodyPr>
          <a:lstStyle/>
          <a:p>
            <a:r>
              <a:rPr lang="en-US" dirty="0"/>
              <a:t>Activities to Complete in the PDPDCS</a:t>
            </a:r>
          </a:p>
        </p:txBody>
      </p:sp>
      <p:sp>
        <p:nvSpPr>
          <p:cNvPr id="3" name="Content Placeholder 2">
            <a:extLst>
              <a:ext uri="{FF2B5EF4-FFF2-40B4-BE49-F238E27FC236}">
                <a16:creationId xmlns:a16="http://schemas.microsoft.com/office/drawing/2014/main" id="{E9FFA51C-186A-4764-A155-924619108AE5}"/>
              </a:ext>
            </a:extLst>
          </p:cNvPr>
          <p:cNvSpPr>
            <a:spLocks noGrp="1"/>
          </p:cNvSpPr>
          <p:nvPr>
            <p:ph sz="quarter" idx="1"/>
          </p:nvPr>
        </p:nvSpPr>
        <p:spPr>
          <a:xfrm>
            <a:off x="703008" y="1600200"/>
            <a:ext cx="7983792" cy="4495800"/>
          </a:xfrm>
        </p:spPr>
        <p:txBody>
          <a:bodyPr>
            <a:noAutofit/>
          </a:bodyPr>
          <a:lstStyle/>
          <a:p>
            <a:pPr marL="0" indent="0">
              <a:spcBef>
                <a:spcPts val="400"/>
              </a:spcBef>
              <a:spcAft>
                <a:spcPts val="600"/>
              </a:spcAft>
              <a:buNone/>
            </a:pPr>
            <a:r>
              <a:rPr lang="en-US" sz="2800" dirty="0"/>
              <a:t>Log into the PDPDCS and review secondary user assignment</a:t>
            </a:r>
          </a:p>
          <a:p>
            <a:pPr marL="0" indent="0">
              <a:spcBef>
                <a:spcPts val="400"/>
              </a:spcBef>
              <a:spcAft>
                <a:spcPts val="600"/>
              </a:spcAft>
              <a:buNone/>
            </a:pPr>
            <a:r>
              <a:rPr lang="en-US" sz="2800" dirty="0" smtClean="0"/>
              <a:t>Update </a:t>
            </a:r>
            <a:r>
              <a:rPr lang="en-US" sz="2800" dirty="0"/>
              <a:t>funding amounts and service owed for participants still enrolled</a:t>
            </a:r>
          </a:p>
          <a:p>
            <a:pPr marL="0" indent="0">
              <a:spcBef>
                <a:spcPts val="400"/>
              </a:spcBef>
              <a:spcAft>
                <a:spcPts val="600"/>
              </a:spcAft>
              <a:buNone/>
            </a:pPr>
            <a:r>
              <a:rPr lang="en-US" sz="2800" dirty="0"/>
              <a:t>Contact all participants with a status of “Awaiting Login” or “Fulfillment Not In Progress”</a:t>
            </a:r>
          </a:p>
          <a:p>
            <a:pPr marL="0" indent="0">
              <a:spcBef>
                <a:spcPts val="400"/>
              </a:spcBef>
              <a:spcAft>
                <a:spcPts val="600"/>
              </a:spcAft>
              <a:buNone/>
            </a:pPr>
            <a:r>
              <a:rPr lang="en-US" sz="2800" dirty="0"/>
              <a:t>Review and submit all data by April </a:t>
            </a:r>
            <a:r>
              <a:rPr lang="en-US" sz="2800" dirty="0" smtClean="0"/>
              <a:t>1</a:t>
            </a:r>
            <a:r>
              <a:rPr lang="en-US" sz="2800" baseline="30000" dirty="0" smtClean="0"/>
              <a:t>st</a:t>
            </a:r>
            <a:r>
              <a:rPr lang="en-US" sz="2800" dirty="0" smtClean="0"/>
              <a:t> deadline</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604DC61-C3E6-4A07-868E-EAE85C1D85B9}"/>
              </a:ext>
            </a:extLst>
          </p:cNvPr>
          <p:cNvSpPr>
            <a:spLocks noGrp="1"/>
          </p:cNvSpPr>
          <p:nvPr>
            <p:ph type="sldNum" sz="quarter" idx="12"/>
          </p:nvPr>
        </p:nvSpPr>
        <p:spPr/>
        <p:txBody>
          <a:bodyPr/>
          <a:lstStyle/>
          <a:p>
            <a:fld id="{78FEA6AD-5963-42A3-B799-50DDE2FA9A33}" type="slidenum">
              <a:rPr lang="en-US" smtClean="0"/>
              <a:pPr/>
              <a:t>9</a:t>
            </a:fld>
            <a:endParaRPr lang="en-US" dirty="0"/>
          </a:p>
        </p:txBody>
      </p:sp>
      <p:sp>
        <p:nvSpPr>
          <p:cNvPr id="5" name="Oval 4">
            <a:extLst>
              <a:ext uri="{FF2B5EF4-FFF2-40B4-BE49-F238E27FC236}">
                <a16:creationId xmlns:a16="http://schemas.microsoft.com/office/drawing/2014/main" id="{05C5B737-EE53-43C7-AA2C-728C06B6C471}"/>
              </a:ext>
            </a:extLst>
          </p:cNvPr>
          <p:cNvSpPr/>
          <p:nvPr/>
        </p:nvSpPr>
        <p:spPr>
          <a:xfrm>
            <a:off x="284391" y="166583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1</a:t>
            </a:r>
          </a:p>
        </p:txBody>
      </p:sp>
      <p:sp>
        <p:nvSpPr>
          <p:cNvPr id="7" name="Oval 6">
            <a:extLst>
              <a:ext uri="{FF2B5EF4-FFF2-40B4-BE49-F238E27FC236}">
                <a16:creationId xmlns:a16="http://schemas.microsoft.com/office/drawing/2014/main" id="{B4A481BF-B001-4B6C-ACEC-323B45D17207}"/>
              </a:ext>
            </a:extLst>
          </p:cNvPr>
          <p:cNvSpPr/>
          <p:nvPr/>
        </p:nvSpPr>
        <p:spPr>
          <a:xfrm>
            <a:off x="284391" y="2694071"/>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2</a:t>
            </a:r>
          </a:p>
        </p:txBody>
      </p:sp>
      <p:sp>
        <p:nvSpPr>
          <p:cNvPr id="8" name="Oval 7">
            <a:extLst>
              <a:ext uri="{FF2B5EF4-FFF2-40B4-BE49-F238E27FC236}">
                <a16:creationId xmlns:a16="http://schemas.microsoft.com/office/drawing/2014/main" id="{A5A65945-2A56-47DF-AFF3-BF12FC54629F}"/>
              </a:ext>
            </a:extLst>
          </p:cNvPr>
          <p:cNvSpPr/>
          <p:nvPr/>
        </p:nvSpPr>
        <p:spPr>
          <a:xfrm>
            <a:off x="304800" y="366522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3</a:t>
            </a:r>
          </a:p>
        </p:txBody>
      </p:sp>
      <p:pic>
        <p:nvPicPr>
          <p:cNvPr id="6" name="Picture 5"/>
          <p:cNvPicPr>
            <a:picLocks noChangeAspect="1"/>
          </p:cNvPicPr>
          <p:nvPr/>
        </p:nvPicPr>
        <p:blipFill>
          <a:blip r:embed="rId3"/>
          <a:stretch>
            <a:fillRect/>
          </a:stretch>
        </p:blipFill>
        <p:spPr>
          <a:xfrm>
            <a:off x="256012" y="4598950"/>
            <a:ext cx="463336" cy="536494"/>
          </a:xfrm>
          <a:prstGeom prst="rect">
            <a:avLst/>
          </a:prstGeom>
        </p:spPr>
      </p:pic>
    </p:spTree>
    <p:extLst>
      <p:ext uri="{BB962C8B-B14F-4D97-AF65-F5344CB8AC3E}">
        <p14:creationId xmlns:p14="http://schemas.microsoft.com/office/powerpoint/2010/main" val="20279351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16F97F10EBC458EE6C1163BFE0667" ma:contentTypeVersion="1" ma:contentTypeDescription="Create a new document." ma:contentTypeScope="" ma:versionID="da9da34bbc8823c36914a83bd9379364">
  <xsd:schema xmlns:xsd="http://www.w3.org/2001/XMLSchema" xmlns:xs="http://www.w3.org/2001/XMLSchema" xmlns:p="http://schemas.microsoft.com/office/2006/metadata/properties" xmlns:ns2="9ed4c977-82ca-41b5-9909-edf9a4e19b58" targetNamespace="http://schemas.microsoft.com/office/2006/metadata/properties" ma:root="true" ma:fieldsID="cba28f48531c10a5aee95bd71b5c5645" ns2:_="">
    <xsd:import namespace="9ed4c977-82ca-41b5-9909-edf9a4e19b5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4c977-82ca-41b5-9909-edf9a4e19b5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4B2B9F-1751-4169-8DD9-047662588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4c977-82ca-41b5-9909-edf9a4e19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CA2263-3C96-4361-A3E8-A24C2E9394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ed4c977-82ca-41b5-9909-edf9a4e19b58"/>
    <ds:schemaRef ds:uri="http://www.w3.org/XML/1998/namespace"/>
    <ds:schemaRef ds:uri="http://purl.org/dc/dcmitype/"/>
  </ds:schemaRefs>
</ds:datastoreItem>
</file>

<file path=customXml/itemProps3.xml><?xml version="1.0" encoding="utf-8"?>
<ds:datastoreItem xmlns:ds="http://schemas.openxmlformats.org/officeDocument/2006/customXml" ds:itemID="{8DB5A22F-7197-48E2-86F0-CE077BAE42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23249</TotalTime>
  <Words>2557</Words>
  <Application>Microsoft Office PowerPoint</Application>
  <PresentationFormat>On-screen Show (4:3)</PresentationFormat>
  <Paragraphs>286</Paragraphs>
  <Slides>32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Franklin Gothic Book</vt:lpstr>
      <vt:lpstr>Franklin Gothic Heavy</vt:lpstr>
      <vt:lpstr>Franklin Gothic Medium</vt:lpstr>
      <vt:lpstr>Times New Roman</vt:lpstr>
      <vt:lpstr>Wingdings</vt:lpstr>
      <vt:lpstr>Wingdings 2</vt:lpstr>
      <vt:lpstr>Median</vt:lpstr>
      <vt:lpstr>Professional Development Program Data Collection System (PDPDCS)  OFFICE of INDIAN EDUCATION (OIE), Office of Elementary and Secondary Education (OESE)     Angela Hernandez, Oie Karen schroll, Westat Sofia Arias-Hernandez, westat</vt:lpstr>
      <vt:lpstr>Training Agenda</vt:lpstr>
      <vt:lpstr>OIE Welcome</vt:lpstr>
      <vt:lpstr>PDPDCS Purposes</vt:lpstr>
      <vt:lpstr>How is PDPDCS different from G5?</vt:lpstr>
      <vt:lpstr>FY 2016 Cohort</vt:lpstr>
      <vt:lpstr>PD Grantee Deadlines</vt:lpstr>
      <vt:lpstr>Actions to complete in the PDPDCS</vt:lpstr>
      <vt:lpstr>Activities to Complete in the PDPDCS</vt:lpstr>
      <vt:lpstr>Step       : Log into the PDPDCS</vt:lpstr>
      <vt:lpstr>Step       : Update Funding and Service    Amounts</vt:lpstr>
      <vt:lpstr>Step       : Contact Participants “Awaiting   Login” or “Fulfillment Not in Progress”</vt:lpstr>
      <vt:lpstr>Reminders for Participants</vt:lpstr>
      <vt:lpstr>Step       : Submit Data for ALL Participants by the Deadline</vt:lpstr>
      <vt:lpstr>Timely Submission</vt:lpstr>
      <vt:lpstr>Avoiding Security Incidents</vt:lpstr>
      <vt:lpstr>Security Incidents: Exposing Participant PII</vt:lpstr>
      <vt:lpstr>Impacts of Security Incidents</vt:lpstr>
      <vt:lpstr>Impacts of Security Incidents</vt:lpstr>
      <vt:lpstr>Avoiding Security Incidents</vt:lpstr>
      <vt:lpstr>Frequently Asked Questions</vt:lpstr>
      <vt:lpstr>How do I reset my password?</vt:lpstr>
      <vt:lpstr>How often should I be logging into the PDPDCS?</vt:lpstr>
      <vt:lpstr>Why aren’t I (or my participants) receiving emails from the PDPDCS?</vt:lpstr>
      <vt:lpstr>Why should I add a secondary user?</vt:lpstr>
      <vt:lpstr>What do I need to tell my participants about their payback obligation?</vt:lpstr>
      <vt:lpstr>What do I need to tell my participants about their payback obligation?</vt:lpstr>
      <vt:lpstr>My grant is ending this year. Is there anything I need to do in the PDPDCS?</vt:lpstr>
      <vt:lpstr>Resources and Support</vt:lpstr>
      <vt:lpstr>PDPDCS Resources</vt:lpstr>
      <vt:lpstr>PDPDCS Resources</vt:lpstr>
      <vt:lpstr>Questions and Discussion</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Karen Schroll</cp:lastModifiedBy>
  <cp:revision>548</cp:revision>
  <cp:lastPrinted>2018-02-06T15:23:49Z</cp:lastPrinted>
  <dcterms:created xsi:type="dcterms:W3CDTF">2011-06-24T15:29:44Z</dcterms:created>
  <dcterms:modified xsi:type="dcterms:W3CDTF">2021-02-02T16:59:40Z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0x010100B4C16F97F10EBC458EE6C1163BFE0667</vt:lpwstr>
  </property>
</Properties>
</file>